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8894135a3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8894135a3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49916be75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49916be75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49916be75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49916be75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49916be75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49916be75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49916be750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49916be75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9916be750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9916be750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9916be750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9916be750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9916be750_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9916be750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9916be750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9916be750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49916be750_6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49916be750_6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9916be750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9916be750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9916be750_6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9916be750_6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48894135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8894135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9916be750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9916be750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9916be75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9916be75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49916be75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49916be75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9916be750_5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9916be750_5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49916be750_5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9916be750_5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9916be750_5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9916be750_5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1500"/>
              </a:spcBef>
              <a:spcAft>
                <a:spcPts val="80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49916be750_5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49916be750_5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49916be750_5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9916be750_5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49916be750_5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49916be750_5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9916be750_5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9916be750_5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48894135a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48894135a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48894135a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48894135a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48894135a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48894135a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48894135a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8894135a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499ac3d145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499ac3d145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9916be75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9916be75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8894135a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8894135a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48894135a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48894135a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48894135a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48894135a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9916be750_5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9916be750_5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48894135a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8894135a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48894135a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48894135a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48894135a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48894135a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48894135a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48894135a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48894135a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48894135a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48894135a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48894135a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49916be75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9916be75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48894135a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48894135a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49916be75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49916be75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49916be75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49916be75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48894135a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48894135a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48894135a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48894135a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8894135a3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8894135a3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48894135a3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8894135a3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atasets.imdbws.com/name.basics.tsv.gz" TargetMode="External"/><Relationship Id="rId4" Type="http://schemas.openxmlformats.org/officeDocument/2006/relationships/hyperlink" Target="https://datasets.imdbws.com/title.akas.tsv.gz" TargetMode="External"/><Relationship Id="rId9" Type="http://schemas.openxmlformats.org/officeDocument/2006/relationships/hyperlink" Target="https://datasets.imdbws.com/title.ratings.tsv.gz" TargetMode="External"/><Relationship Id="rId5" Type="http://schemas.openxmlformats.org/officeDocument/2006/relationships/hyperlink" Target="https://datasets.imdbws.com/title.basics.tsv.gz" TargetMode="External"/><Relationship Id="rId6" Type="http://schemas.openxmlformats.org/officeDocument/2006/relationships/hyperlink" Target="https://datasets.imdbws.com/title.crew.tsv.gz" TargetMode="External"/><Relationship Id="rId7" Type="http://schemas.openxmlformats.org/officeDocument/2006/relationships/hyperlink" Target="https://datasets.imdbws.com/title.episode.tsv.gz" TargetMode="External"/><Relationship Id="rId8" Type="http://schemas.openxmlformats.org/officeDocument/2006/relationships/hyperlink" Target="https://datasets.imdbws.com/title.principals.tsv.gz"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hyperlink" Target="https://www.imdb.com/interfaces/" TargetMode="External"/><Relationship Id="rId5" Type="http://schemas.openxmlformats.org/officeDocument/2006/relationships/hyperlink" Target="https://www.imdb.com/interfac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4.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2.png"/><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3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3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github.com/SelipeProducts/IMDB-Intro-to-Data-Analysis-using-Hive" TargetMode="External"/><Relationship Id="rId4" Type="http://schemas.openxmlformats.org/officeDocument/2006/relationships/image" Target="../media/image3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3.png"/><Relationship Id="rId4" Type="http://schemas.openxmlformats.org/officeDocument/2006/relationships/image" Target="../media/image4.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CIS 4560 Big Data: IMDB</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Cesar Lopez</a:t>
            </a:r>
            <a:endParaRPr/>
          </a:p>
          <a:p>
            <a:pPr indent="0" lvl="0" marL="0" rtl="0" algn="ctr">
              <a:spcBef>
                <a:spcPts val="0"/>
              </a:spcBef>
              <a:spcAft>
                <a:spcPts val="0"/>
              </a:spcAft>
              <a:buNone/>
            </a:pPr>
            <a:r>
              <a:rPr lang="en"/>
              <a:t>Michael Cheung</a:t>
            </a:r>
            <a:endParaRPr/>
          </a:p>
          <a:p>
            <a:pPr indent="0" lvl="0" marL="0" rtl="0" algn="ctr">
              <a:spcBef>
                <a:spcPts val="0"/>
              </a:spcBef>
              <a:spcAft>
                <a:spcPts val="0"/>
              </a:spcAft>
              <a:buNone/>
            </a:pPr>
            <a:r>
              <a:rPr lang="en"/>
              <a:t>Brian Wonse</a:t>
            </a:r>
            <a:endParaRPr/>
          </a:p>
          <a:p>
            <a:pPr indent="0" lvl="0" marL="0" rtl="0" algn="ctr">
              <a:spcBef>
                <a:spcPts val="0"/>
              </a:spcBef>
              <a:spcAft>
                <a:spcPts val="0"/>
              </a:spcAft>
              <a:buNone/>
            </a:pPr>
            <a:r>
              <a:rPr lang="en"/>
              <a:t>Tan Huynh</a:t>
            </a:r>
            <a:endParaRPr/>
          </a:p>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6412249" y="1536950"/>
            <a:ext cx="2545850" cy="1586301"/>
          </a:xfrm>
          <a:prstGeom prst="rect">
            <a:avLst/>
          </a:prstGeom>
          <a:noFill/>
          <a:ln>
            <a:noFill/>
          </a:ln>
        </p:spPr>
      </p:pic>
      <p:pic>
        <p:nvPicPr>
          <p:cNvPr id="57" name="Google Shape;57;p13"/>
          <p:cNvPicPr preferRelativeResize="0"/>
          <p:nvPr/>
        </p:nvPicPr>
        <p:blipFill>
          <a:blip r:embed="rId4">
            <a:alphaModFix/>
          </a:blip>
          <a:stretch>
            <a:fillRect/>
          </a:stretch>
        </p:blipFill>
        <p:spPr>
          <a:xfrm>
            <a:off x="0" y="-1027361"/>
            <a:ext cx="9144000" cy="26334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Significance and Relation</a:t>
            </a:r>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21st century, media such as shows and movies play an extremely important role in people’s everyday lives. Media such as shows and movies has improved in quality and have become much more easily accessible. Through it, it bears a manipulative or influential vibe pushed upon viewers that would affect how they think, live, and develop.</a:t>
            </a:r>
            <a:endParaRPr/>
          </a:p>
          <a:p>
            <a:pPr indent="0" lvl="0" marL="0" rtl="0" algn="l">
              <a:spcBef>
                <a:spcPts val="1600"/>
              </a:spcBef>
              <a:spcAft>
                <a:spcPts val="0"/>
              </a:spcAft>
              <a:buNone/>
            </a:pPr>
            <a:r>
              <a:rPr lang="en"/>
              <a:t>Goal: Create a geomap and pie charts show shows counted mediatypes released in a specific years by region.</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69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 URLS </a:t>
            </a:r>
            <a:endParaRPr i="1">
              <a:solidFill>
                <a:srgbClr val="999999"/>
              </a:solidFill>
            </a:endParaRPr>
          </a:p>
        </p:txBody>
      </p:sp>
      <p:sp>
        <p:nvSpPr>
          <p:cNvPr id="121" name="Google Shape;121;p23"/>
          <p:cNvSpPr txBox="1"/>
          <p:nvPr>
            <p:ph idx="1" type="body"/>
          </p:nvPr>
        </p:nvSpPr>
        <p:spPr>
          <a:xfrm>
            <a:off x="311700" y="1309925"/>
            <a:ext cx="8520600" cy="341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u="sng">
                <a:solidFill>
                  <a:schemeClr val="hlink"/>
                </a:solidFill>
                <a:hlinkClick r:id="rId3"/>
              </a:rPr>
              <a:t>https://datasets.imdbws.com/name.basics.tsv.gz</a:t>
            </a:r>
            <a:br>
              <a:rPr lang="en" sz="2800"/>
            </a:br>
            <a:r>
              <a:rPr lang="en" sz="2800" u="sng">
                <a:solidFill>
                  <a:schemeClr val="hlink"/>
                </a:solidFill>
                <a:hlinkClick r:id="rId4"/>
              </a:rPr>
              <a:t>https://datasets.imdbws.com/title.akas.tsv.gz</a:t>
            </a:r>
            <a:br>
              <a:rPr lang="en" sz="2800"/>
            </a:br>
            <a:r>
              <a:rPr lang="en" sz="2800" u="sng">
                <a:solidFill>
                  <a:schemeClr val="hlink"/>
                </a:solidFill>
                <a:hlinkClick r:id="rId5"/>
              </a:rPr>
              <a:t>https://datasets.imdbws.com/title.basics.tsv.gz</a:t>
            </a:r>
            <a:br>
              <a:rPr lang="en" sz="2800"/>
            </a:br>
            <a:r>
              <a:rPr lang="en" sz="2800" u="sng">
                <a:solidFill>
                  <a:schemeClr val="hlink"/>
                </a:solidFill>
                <a:hlinkClick r:id="rId6"/>
              </a:rPr>
              <a:t>https://datasets.imdbws.com/title.crew.tsv.gz</a:t>
            </a:r>
            <a:br>
              <a:rPr lang="en" sz="2800"/>
            </a:br>
            <a:r>
              <a:rPr lang="en" sz="2800" u="sng">
                <a:solidFill>
                  <a:schemeClr val="hlink"/>
                </a:solidFill>
                <a:hlinkClick r:id="rId7"/>
              </a:rPr>
              <a:t>https://datasets.imdbws.com/title.episode.tsv.gz</a:t>
            </a:r>
            <a:br>
              <a:rPr lang="en" sz="2800"/>
            </a:br>
            <a:r>
              <a:rPr lang="en" sz="2800" u="sng">
                <a:solidFill>
                  <a:schemeClr val="hlink"/>
                </a:solidFill>
                <a:hlinkClick r:id="rId8"/>
              </a:rPr>
              <a:t>https://datasets.imdbws.com/title.principals.tsv.gz</a:t>
            </a:r>
            <a:br>
              <a:rPr lang="en" sz="2800"/>
            </a:br>
            <a:r>
              <a:rPr lang="en" sz="2800" u="sng">
                <a:solidFill>
                  <a:schemeClr val="hlink"/>
                </a:solidFill>
                <a:hlinkClick r:id="rId9"/>
              </a:rPr>
              <a:t>https://datasets.imdbws.com/title.ratings.tsv.gz</a:t>
            </a:r>
            <a:br>
              <a:rPr lang="en" sz="2800"/>
            </a:br>
            <a:endParaRPr sz="2800"/>
          </a:p>
          <a:p>
            <a:pPr indent="0" lvl="0" marL="0" rtl="0" algn="l">
              <a:spcBef>
                <a:spcPts val="1600"/>
              </a:spcBef>
              <a:spcAft>
                <a:spcPts val="0"/>
              </a:spcAft>
              <a:buNone/>
            </a:pPr>
            <a:r>
              <a:t/>
            </a:r>
            <a:endParaRPr sz="2800"/>
          </a:p>
          <a:p>
            <a:pPr indent="0" lvl="0" marL="0" rtl="0" algn="l">
              <a:spcBef>
                <a:spcPts val="1600"/>
              </a:spcBef>
              <a:spcAft>
                <a:spcPts val="1600"/>
              </a:spcAft>
              <a:buNone/>
            </a:pPr>
            <a:r>
              <a:t/>
            </a:r>
            <a:endParaRPr sz="2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174075" y="445025"/>
            <a:ext cx="865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Size</a:t>
            </a:r>
            <a:endParaRPr/>
          </a:p>
        </p:txBody>
      </p:sp>
      <p:sp>
        <p:nvSpPr>
          <p:cNvPr id="127" name="Google Shape;127;p24"/>
          <p:cNvSpPr txBox="1"/>
          <p:nvPr>
            <p:ph idx="1" type="body"/>
          </p:nvPr>
        </p:nvSpPr>
        <p:spPr>
          <a:xfrm>
            <a:off x="174075" y="1152475"/>
            <a:ext cx="2755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000000"/>
                </a:solidFill>
              </a:rPr>
              <a:t>After downloading and </a:t>
            </a:r>
            <a:r>
              <a:rPr lang="en" sz="2800">
                <a:solidFill>
                  <a:srgbClr val="000000"/>
                </a:solidFill>
              </a:rPr>
              <a:t>unzipping</a:t>
            </a:r>
            <a:r>
              <a:rPr lang="en" sz="2800">
                <a:solidFill>
                  <a:srgbClr val="000000"/>
                </a:solidFill>
              </a:rPr>
              <a:t> files:</a:t>
            </a:r>
            <a:endParaRPr sz="2800">
              <a:solidFill>
                <a:srgbClr val="000000"/>
              </a:solidFill>
            </a:endParaRPr>
          </a:p>
          <a:p>
            <a:pPr indent="0" lvl="0" marL="0" rtl="0" algn="l">
              <a:spcBef>
                <a:spcPts val="1600"/>
              </a:spcBef>
              <a:spcAft>
                <a:spcPts val="1600"/>
              </a:spcAft>
              <a:buNone/>
            </a:pPr>
            <a:r>
              <a:rPr lang="en" sz="2800">
                <a:solidFill>
                  <a:srgbClr val="000000"/>
                </a:solidFill>
              </a:rPr>
              <a:t>Total Data Size: 2.61 GB</a:t>
            </a:r>
            <a:endParaRPr sz="2800">
              <a:solidFill>
                <a:srgbClr val="000000"/>
              </a:solidFill>
            </a:endParaRPr>
          </a:p>
        </p:txBody>
      </p:sp>
      <p:pic>
        <p:nvPicPr>
          <p:cNvPr id="128" name="Google Shape;128;p24"/>
          <p:cNvPicPr preferRelativeResize="0"/>
          <p:nvPr/>
        </p:nvPicPr>
        <p:blipFill>
          <a:blip r:embed="rId3">
            <a:alphaModFix/>
          </a:blip>
          <a:stretch>
            <a:fillRect/>
          </a:stretch>
        </p:blipFill>
        <p:spPr>
          <a:xfrm>
            <a:off x="2929427" y="0"/>
            <a:ext cx="8374394"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H/W </a:t>
            </a:r>
            <a:r>
              <a:rPr lang="en"/>
              <a:t>Experimental</a:t>
            </a:r>
            <a:r>
              <a:rPr lang="en"/>
              <a:t> Specifications</a:t>
            </a:r>
            <a:endParaRPr/>
          </a:p>
        </p:txBody>
      </p:sp>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800"/>
              <a:t>IBM Cloud Analytics Engine: Lite Plan</a:t>
            </a:r>
            <a:br>
              <a:rPr lang="en" sz="2800"/>
            </a:br>
            <a:r>
              <a:rPr lang="en" sz="2800"/>
              <a:t>RAM Size: 16GB</a:t>
            </a:r>
            <a:br>
              <a:rPr lang="en" sz="2800"/>
            </a:br>
            <a:r>
              <a:rPr lang="en" sz="2800"/>
              <a:t># of CPU cores: 4</a:t>
            </a:r>
            <a:br>
              <a:rPr lang="en" sz="2800"/>
            </a:br>
            <a:r>
              <a:rPr lang="en" sz="2800"/>
              <a:t>CPU Speed: 2195.294 </a:t>
            </a:r>
            <a:r>
              <a:rPr lang="en" sz="2800"/>
              <a:t>MHz</a:t>
            </a:r>
            <a:br>
              <a:rPr lang="en" sz="2800"/>
            </a:br>
            <a:r>
              <a:rPr lang="en" sz="2800"/>
              <a:t># of nodes: 1</a:t>
            </a:r>
            <a:br>
              <a:rPr lang="en" sz="2800"/>
            </a:br>
            <a:r>
              <a:rPr lang="en" sz="2800"/>
              <a:t>Total Memory Size: 600GB HDFS Space</a:t>
            </a:r>
            <a:endParaRPr sz="2800"/>
          </a:p>
          <a:p>
            <a:pPr indent="0" lvl="0" marL="0" rtl="0" algn="l">
              <a:spcBef>
                <a:spcPts val="1600"/>
              </a:spcBef>
              <a:spcAft>
                <a:spcPts val="0"/>
              </a:spcAft>
              <a:buClr>
                <a:schemeClr val="dk1"/>
              </a:buClr>
              <a:buSzPts val="1100"/>
              <a:buFont typeface="Arial"/>
              <a:buNone/>
            </a:pPr>
            <a:r>
              <a:t/>
            </a:r>
            <a:endParaRPr sz="2800"/>
          </a:p>
          <a:p>
            <a:pPr indent="0" lvl="0" marL="0" rtl="0" algn="l">
              <a:spcBef>
                <a:spcPts val="1600"/>
              </a:spcBef>
              <a:spcAft>
                <a:spcPts val="1600"/>
              </a:spcAft>
              <a:buNone/>
            </a:pPr>
            <a:r>
              <a:t/>
            </a:r>
            <a:endParaRPr sz="2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1" name="Google Shape;141;p26"/>
          <p:cNvPicPr preferRelativeResize="0"/>
          <p:nvPr/>
        </p:nvPicPr>
        <p:blipFill>
          <a:blip r:embed="rId3">
            <a:alphaModFix/>
          </a:blip>
          <a:stretch>
            <a:fillRect/>
          </a:stretch>
        </p:blipFill>
        <p:spPr>
          <a:xfrm>
            <a:off x="0" y="0"/>
            <a:ext cx="9144001"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8" name="Google Shape;148;p27"/>
          <p:cNvPicPr preferRelativeResize="0"/>
          <p:nvPr/>
        </p:nvPicPr>
        <p:blipFill>
          <a:blip r:embed="rId3">
            <a:alphaModFix/>
          </a:blip>
          <a:stretch>
            <a:fillRect/>
          </a:stretch>
        </p:blipFill>
        <p:spPr>
          <a:xfrm>
            <a:off x="0" y="10583"/>
            <a:ext cx="9143999" cy="512233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5" name="Google Shape;155;p28"/>
          <p:cNvPicPr preferRelativeResize="0"/>
          <p:nvPr/>
        </p:nvPicPr>
        <p:blipFill>
          <a:blip r:embed="rId3">
            <a:alphaModFix/>
          </a:blip>
          <a:stretch>
            <a:fillRect/>
          </a:stretch>
        </p:blipFill>
        <p:spPr>
          <a:xfrm>
            <a:off x="0" y="276265"/>
            <a:ext cx="9144000" cy="459097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2" name="Google Shape;162;p29"/>
          <p:cNvPicPr preferRelativeResize="0"/>
          <p:nvPr/>
        </p:nvPicPr>
        <p:blipFill>
          <a:blip r:embed="rId3">
            <a:alphaModFix/>
          </a:blip>
          <a:stretch>
            <a:fillRect/>
          </a:stretch>
        </p:blipFill>
        <p:spPr>
          <a:xfrm>
            <a:off x="0" y="2080438"/>
            <a:ext cx="9144002" cy="982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9" name="Google Shape;169;p30"/>
          <p:cNvPicPr preferRelativeResize="0"/>
          <p:nvPr/>
        </p:nvPicPr>
        <p:blipFill>
          <a:blip r:embed="rId3">
            <a:alphaModFix/>
          </a:blip>
          <a:stretch>
            <a:fillRect/>
          </a:stretch>
        </p:blipFill>
        <p:spPr>
          <a:xfrm>
            <a:off x="0" y="652373"/>
            <a:ext cx="9143999" cy="383875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6" name="Google Shape;176;p31"/>
          <p:cNvPicPr preferRelativeResize="0"/>
          <p:nvPr/>
        </p:nvPicPr>
        <p:blipFill>
          <a:blip r:embed="rId3">
            <a:alphaModFix/>
          </a:blip>
          <a:stretch>
            <a:fillRect/>
          </a:stretch>
        </p:blipFill>
        <p:spPr>
          <a:xfrm>
            <a:off x="0" y="1232790"/>
            <a:ext cx="9144001" cy="26779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3" name="Google Shape;63;p14"/>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Objectives</a:t>
            </a:r>
            <a:endParaRPr/>
          </a:p>
          <a:p>
            <a:pPr indent="-342900" lvl="0" marL="457200" rtl="0" algn="l">
              <a:spcBef>
                <a:spcPts val="0"/>
              </a:spcBef>
              <a:spcAft>
                <a:spcPts val="0"/>
              </a:spcAft>
              <a:buSzPts val="1800"/>
              <a:buAutoNum type="arabicPeriod"/>
            </a:pPr>
            <a:r>
              <a:rPr lang="en"/>
              <a:t>What is IMDb?</a:t>
            </a:r>
            <a:endParaRPr/>
          </a:p>
          <a:p>
            <a:pPr indent="-342900" lvl="0" marL="457200" rtl="0" algn="l">
              <a:spcBef>
                <a:spcPts val="0"/>
              </a:spcBef>
              <a:spcAft>
                <a:spcPts val="0"/>
              </a:spcAft>
              <a:buSzPts val="1800"/>
              <a:buAutoNum type="arabicPeriod"/>
            </a:pPr>
            <a:r>
              <a:rPr lang="en"/>
              <a:t>Related Works</a:t>
            </a:r>
            <a:endParaRPr/>
          </a:p>
          <a:p>
            <a:pPr indent="-342900" lvl="0" marL="457200" rtl="0" algn="l">
              <a:spcBef>
                <a:spcPts val="0"/>
              </a:spcBef>
              <a:spcAft>
                <a:spcPts val="0"/>
              </a:spcAft>
              <a:buSzPts val="1800"/>
              <a:buAutoNum type="arabicPeriod"/>
            </a:pPr>
            <a:r>
              <a:rPr lang="en"/>
              <a:t>Significance &amp; Relation</a:t>
            </a:r>
            <a:endParaRPr/>
          </a:p>
          <a:p>
            <a:pPr indent="-342900" lvl="0" marL="457200" rtl="0" algn="l">
              <a:spcBef>
                <a:spcPts val="0"/>
              </a:spcBef>
              <a:spcAft>
                <a:spcPts val="0"/>
              </a:spcAft>
              <a:buSzPts val="1800"/>
              <a:buAutoNum type="arabicPeriod"/>
            </a:pPr>
            <a:r>
              <a:rPr lang="en"/>
              <a:t>Data Information and Source</a:t>
            </a:r>
            <a:endParaRPr/>
          </a:p>
          <a:p>
            <a:pPr indent="-342900" lvl="0" marL="457200" rtl="0" algn="l">
              <a:spcBef>
                <a:spcPts val="0"/>
              </a:spcBef>
              <a:spcAft>
                <a:spcPts val="0"/>
              </a:spcAft>
              <a:buSzPts val="1800"/>
              <a:buAutoNum type="arabicPeriod"/>
            </a:pPr>
            <a:r>
              <a:rPr lang="en"/>
              <a:t>Experimental Specifications</a:t>
            </a:r>
            <a:endParaRPr/>
          </a:p>
          <a:p>
            <a:pPr indent="-342900" lvl="0" marL="457200" rtl="0" algn="l">
              <a:spcBef>
                <a:spcPts val="0"/>
              </a:spcBef>
              <a:spcAft>
                <a:spcPts val="0"/>
              </a:spcAft>
              <a:buSzPts val="1800"/>
              <a:buAutoNum type="arabicPeriod"/>
            </a:pPr>
            <a:r>
              <a:rPr lang="en"/>
              <a:t>Dataset Interface</a:t>
            </a:r>
            <a:endParaRPr/>
          </a:p>
          <a:p>
            <a:pPr indent="-342900" lvl="0" marL="457200" rtl="0" algn="l">
              <a:spcBef>
                <a:spcPts val="0"/>
              </a:spcBef>
              <a:spcAft>
                <a:spcPts val="0"/>
              </a:spcAft>
              <a:buSzPts val="1800"/>
              <a:buAutoNum type="arabicPeriod"/>
            </a:pPr>
            <a:r>
              <a:rPr lang="en"/>
              <a:t>Geo-Spacial Visualization</a:t>
            </a:r>
            <a:endParaRPr/>
          </a:p>
          <a:p>
            <a:pPr indent="-342900" lvl="0" marL="457200" rtl="0" algn="l">
              <a:spcBef>
                <a:spcPts val="0"/>
              </a:spcBef>
              <a:spcAft>
                <a:spcPts val="0"/>
              </a:spcAft>
              <a:buSzPts val="1800"/>
              <a:buAutoNum type="arabicPeriod"/>
            </a:pPr>
            <a:r>
              <a:rPr lang="en"/>
              <a:t>Workflow Chart</a:t>
            </a:r>
            <a:endParaRPr/>
          </a:p>
          <a:p>
            <a:pPr indent="-342900" lvl="0" marL="457200" rtl="0" algn="l">
              <a:spcBef>
                <a:spcPts val="0"/>
              </a:spcBef>
              <a:spcAft>
                <a:spcPts val="0"/>
              </a:spcAft>
              <a:buSzPts val="1800"/>
              <a:buAutoNum type="arabicPeriod"/>
            </a:pPr>
            <a:r>
              <a:rPr lang="en"/>
              <a:t>Problems Encountered</a:t>
            </a:r>
            <a:endParaRPr/>
          </a:p>
          <a:p>
            <a:pPr indent="-342900" lvl="0" marL="457200" rtl="0" algn="l">
              <a:spcBef>
                <a:spcPts val="0"/>
              </a:spcBef>
              <a:spcAft>
                <a:spcPts val="0"/>
              </a:spcAft>
              <a:buSzPts val="1800"/>
              <a:buAutoNum type="arabicPeriod"/>
            </a:pPr>
            <a:r>
              <a:rPr lang="en"/>
              <a:t>Github</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Google Shape;181;p32"/>
          <p:cNvPicPr preferRelativeResize="0"/>
          <p:nvPr/>
        </p:nvPicPr>
        <p:blipFill>
          <a:blip r:embed="rId3">
            <a:alphaModFix/>
          </a:blip>
          <a:stretch>
            <a:fillRect/>
          </a:stretch>
        </p:blipFill>
        <p:spPr>
          <a:xfrm>
            <a:off x="1811818" y="0"/>
            <a:ext cx="5520365"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8" name="Google Shape;188;p33"/>
          <p:cNvPicPr preferRelativeResize="0"/>
          <p:nvPr/>
        </p:nvPicPr>
        <p:blipFill>
          <a:blip r:embed="rId3">
            <a:alphaModFix/>
          </a:blip>
          <a:stretch>
            <a:fillRect/>
          </a:stretch>
        </p:blipFill>
        <p:spPr>
          <a:xfrm>
            <a:off x="0" y="48750"/>
            <a:ext cx="6991350" cy="2266950"/>
          </a:xfrm>
          <a:prstGeom prst="rect">
            <a:avLst/>
          </a:prstGeom>
          <a:noFill/>
          <a:ln>
            <a:noFill/>
          </a:ln>
        </p:spPr>
      </p:pic>
      <p:pic>
        <p:nvPicPr>
          <p:cNvPr id="189" name="Google Shape;189;p33"/>
          <p:cNvPicPr preferRelativeResize="0"/>
          <p:nvPr/>
        </p:nvPicPr>
        <p:blipFill>
          <a:blip r:embed="rId4">
            <a:alphaModFix/>
          </a:blip>
          <a:stretch>
            <a:fillRect/>
          </a:stretch>
        </p:blipFill>
        <p:spPr>
          <a:xfrm>
            <a:off x="4908100" y="1669675"/>
            <a:ext cx="4009274" cy="35365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Interface</a:t>
            </a:r>
            <a:endParaRPr/>
          </a:p>
        </p:txBody>
      </p:sp>
      <p:pic>
        <p:nvPicPr>
          <p:cNvPr id="195" name="Google Shape;195;p34"/>
          <p:cNvPicPr preferRelativeResize="0"/>
          <p:nvPr/>
        </p:nvPicPr>
        <p:blipFill>
          <a:blip r:embed="rId3">
            <a:alphaModFix/>
          </a:blip>
          <a:stretch>
            <a:fillRect/>
          </a:stretch>
        </p:blipFill>
        <p:spPr>
          <a:xfrm>
            <a:off x="4834895" y="0"/>
            <a:ext cx="4309110" cy="5143500"/>
          </a:xfrm>
          <a:prstGeom prst="rect">
            <a:avLst/>
          </a:prstGeom>
          <a:noFill/>
          <a:ln>
            <a:noFill/>
          </a:ln>
        </p:spPr>
      </p:pic>
      <p:sp>
        <p:nvSpPr>
          <p:cNvPr id="196" name="Google Shape;196;p34"/>
          <p:cNvSpPr txBox="1"/>
          <p:nvPr>
            <p:ph idx="1" type="body"/>
          </p:nvPr>
        </p:nvSpPr>
        <p:spPr>
          <a:xfrm>
            <a:off x="202951" y="1152475"/>
            <a:ext cx="5571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u="sng">
                <a:solidFill>
                  <a:schemeClr val="hlink"/>
                </a:solidFill>
                <a:hlinkClick r:id="rId4"/>
              </a:rPr>
              <a:t>https://www.imdb.com/interf</a:t>
            </a:r>
            <a:r>
              <a:rPr lang="en" sz="2800" u="sng">
                <a:solidFill>
                  <a:schemeClr val="hlink"/>
                </a:solidFill>
                <a:highlight>
                  <a:srgbClr val="FFFFFF"/>
                </a:highlight>
                <a:hlinkClick r:id="rId5"/>
              </a:rPr>
              <a:t>aces/</a:t>
            </a:r>
            <a:endParaRPr sz="2800">
              <a:highlight>
                <a:srgbClr val="FFFFFF"/>
              </a:highlight>
            </a:endParaRPr>
          </a:p>
          <a:p>
            <a:pPr indent="0" lvl="0" marL="0" rtl="0" algn="l">
              <a:spcBef>
                <a:spcPts val="1600"/>
              </a:spcBef>
              <a:spcAft>
                <a:spcPts val="1600"/>
              </a:spcAft>
              <a:buNone/>
            </a:pPr>
            <a:r>
              <a:rPr lang="en" sz="2800">
                <a:solidFill>
                  <a:srgbClr val="000000"/>
                </a:solidFill>
                <a:highlight>
                  <a:srgbClr val="FFFFFF"/>
                </a:highlight>
              </a:rPr>
              <a:t>Information about column data in tables downloaded from imdb.</a:t>
            </a:r>
            <a:endParaRPr sz="2800">
              <a:solidFill>
                <a:srgbClr val="000000"/>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00" y="445025"/>
            <a:ext cx="3259200" cy="11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Workflow UML Diagrams</a:t>
            </a:r>
            <a:endParaRPr/>
          </a:p>
        </p:txBody>
      </p:sp>
      <p:pic>
        <p:nvPicPr>
          <p:cNvPr id="202" name="Google Shape;202;p35"/>
          <p:cNvPicPr preferRelativeResize="0"/>
          <p:nvPr/>
        </p:nvPicPr>
        <p:blipFill>
          <a:blip r:embed="rId3">
            <a:alphaModFix/>
          </a:blip>
          <a:stretch>
            <a:fillRect/>
          </a:stretch>
        </p:blipFill>
        <p:spPr>
          <a:xfrm>
            <a:off x="3987823" y="152400"/>
            <a:ext cx="5085625" cy="4838699"/>
          </a:xfrm>
          <a:prstGeom prst="rect">
            <a:avLst/>
          </a:prstGeom>
          <a:noFill/>
          <a:ln>
            <a:noFill/>
          </a:ln>
        </p:spPr>
      </p:pic>
      <p:sp>
        <p:nvSpPr>
          <p:cNvPr id="203" name="Google Shape;203;p35"/>
          <p:cNvSpPr txBox="1"/>
          <p:nvPr/>
        </p:nvSpPr>
        <p:spPr>
          <a:xfrm>
            <a:off x="311700" y="1854625"/>
            <a:ext cx="3676200" cy="85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t>Useful columns:</a:t>
            </a:r>
            <a:endParaRPr sz="2800"/>
          </a:p>
          <a:p>
            <a:pPr indent="-406400" lvl="0" marL="457200" rtl="0" algn="l">
              <a:spcBef>
                <a:spcPts val="0"/>
              </a:spcBef>
              <a:spcAft>
                <a:spcPts val="0"/>
              </a:spcAft>
              <a:buSzPts val="2800"/>
              <a:buChar char="●"/>
            </a:pPr>
            <a:r>
              <a:rPr lang="en" sz="2800"/>
              <a:t>titleID &amp; tconst</a:t>
            </a:r>
            <a:endParaRPr sz="2800"/>
          </a:p>
          <a:p>
            <a:pPr indent="-406400" lvl="0" marL="457200" rtl="0" algn="l">
              <a:spcBef>
                <a:spcPts val="0"/>
              </a:spcBef>
              <a:spcAft>
                <a:spcPts val="0"/>
              </a:spcAft>
              <a:buSzPts val="2800"/>
              <a:buChar char="●"/>
            </a:pPr>
            <a:r>
              <a:rPr lang="en" sz="2800"/>
              <a:t>Region</a:t>
            </a:r>
            <a:endParaRPr sz="2800"/>
          </a:p>
          <a:p>
            <a:pPr indent="-406400" lvl="0" marL="457200" rtl="0" algn="l">
              <a:spcBef>
                <a:spcPts val="0"/>
              </a:spcBef>
              <a:spcAft>
                <a:spcPts val="0"/>
              </a:spcAft>
              <a:buSzPts val="2800"/>
              <a:buChar char="●"/>
            </a:pPr>
            <a:r>
              <a:rPr lang="en" sz="2800"/>
              <a:t>titleType</a:t>
            </a:r>
            <a:endParaRPr sz="2800"/>
          </a:p>
          <a:p>
            <a:pPr indent="-406400" lvl="0" marL="457200" rtl="0" algn="l">
              <a:spcBef>
                <a:spcPts val="0"/>
              </a:spcBef>
              <a:spcAft>
                <a:spcPts val="0"/>
              </a:spcAft>
              <a:buSzPts val="2800"/>
              <a:buChar char="●"/>
            </a:pPr>
            <a:r>
              <a:rPr lang="en" sz="2800"/>
              <a:t>startYear</a:t>
            </a:r>
            <a:endParaRPr sz="2800"/>
          </a:p>
          <a:p>
            <a:pPr indent="-406400" lvl="0" marL="457200" rtl="0" algn="l">
              <a:spcBef>
                <a:spcPts val="0"/>
              </a:spcBef>
              <a:spcAft>
                <a:spcPts val="0"/>
              </a:spcAft>
              <a:buSzPts val="2800"/>
              <a:buChar char="●"/>
            </a:pPr>
            <a:r>
              <a:rPr lang="en" sz="2800"/>
              <a:t>genres</a:t>
            </a:r>
            <a:endParaRPr sz="2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Geo-Spatial Visualization with PowerBi</a:t>
            </a:r>
            <a:endParaRPr/>
          </a:p>
        </p:txBody>
      </p:sp>
      <p:pic>
        <p:nvPicPr>
          <p:cNvPr id="209" name="Google Shape;209;p36"/>
          <p:cNvPicPr preferRelativeResize="0"/>
          <p:nvPr/>
        </p:nvPicPr>
        <p:blipFill>
          <a:blip r:embed="rId3">
            <a:alphaModFix/>
          </a:blip>
          <a:stretch>
            <a:fillRect/>
          </a:stretch>
        </p:blipFill>
        <p:spPr>
          <a:xfrm>
            <a:off x="6029325" y="1493838"/>
            <a:ext cx="3114675" cy="2581275"/>
          </a:xfrm>
          <a:prstGeom prst="rect">
            <a:avLst/>
          </a:prstGeom>
          <a:noFill/>
          <a:ln>
            <a:noFill/>
          </a:ln>
        </p:spPr>
      </p:pic>
      <p:sp>
        <p:nvSpPr>
          <p:cNvPr id="210" name="Google Shape;210;p36"/>
          <p:cNvSpPr txBox="1"/>
          <p:nvPr/>
        </p:nvSpPr>
        <p:spPr>
          <a:xfrm>
            <a:off x="311700" y="1306277"/>
            <a:ext cx="5653500" cy="3416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500"/>
              </a:spcBef>
              <a:spcAft>
                <a:spcPts val="0"/>
              </a:spcAft>
              <a:buNone/>
            </a:pPr>
            <a:r>
              <a:rPr b="1" lang="en" sz="2800"/>
              <a:t>PowerBi is a business analytics service that provides us with interactive visualizations based off our data. </a:t>
            </a:r>
            <a:endParaRPr b="1" sz="2800"/>
          </a:p>
          <a:p>
            <a:pPr indent="-406400" lvl="0" marL="457200" rtl="0" algn="l">
              <a:lnSpc>
                <a:spcPct val="115000"/>
              </a:lnSpc>
              <a:spcBef>
                <a:spcPts val="1500"/>
              </a:spcBef>
              <a:spcAft>
                <a:spcPts val="0"/>
              </a:spcAft>
              <a:buSzPts val="2800"/>
              <a:buAutoNum type="arabicPeriod"/>
            </a:pPr>
            <a:r>
              <a:rPr lang="en" sz="2800"/>
              <a:t>Login Into PowerBi. Image below is an example of a home page.</a:t>
            </a:r>
            <a:endParaRPr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Geo-Spatial Visualization with PowerBi</a:t>
            </a:r>
            <a:endParaRPr/>
          </a:p>
        </p:txBody>
      </p:sp>
      <p:pic>
        <p:nvPicPr>
          <p:cNvPr id="216" name="Google Shape;216;p37"/>
          <p:cNvPicPr preferRelativeResize="0"/>
          <p:nvPr/>
        </p:nvPicPr>
        <p:blipFill rotWithShape="1">
          <a:blip r:embed="rId3">
            <a:alphaModFix/>
          </a:blip>
          <a:srcRect b="41169" l="0" r="0" t="0"/>
          <a:stretch/>
        </p:blipFill>
        <p:spPr>
          <a:xfrm>
            <a:off x="167600" y="2313275"/>
            <a:ext cx="5943600" cy="1885950"/>
          </a:xfrm>
          <a:prstGeom prst="rect">
            <a:avLst/>
          </a:prstGeom>
          <a:noFill/>
          <a:ln>
            <a:noFill/>
          </a:ln>
        </p:spPr>
      </p:pic>
      <p:sp>
        <p:nvSpPr>
          <p:cNvPr id="217" name="Google Shape;217;p37"/>
          <p:cNvSpPr txBox="1"/>
          <p:nvPr/>
        </p:nvSpPr>
        <p:spPr>
          <a:xfrm>
            <a:off x="90450" y="811535"/>
            <a:ext cx="8963100" cy="2173800"/>
          </a:xfrm>
          <a:prstGeom prst="rect">
            <a:avLst/>
          </a:prstGeom>
          <a:noFill/>
          <a:ln>
            <a:noFill/>
          </a:ln>
        </p:spPr>
        <p:txBody>
          <a:bodyPr anchorCtr="0" anchor="ctr" bIns="91425" lIns="91425" spcFirstLastPara="1" rIns="91425" wrap="square" tIns="91425">
            <a:noAutofit/>
          </a:bodyPr>
          <a:lstStyle/>
          <a:p>
            <a:pPr indent="-406400" lvl="0" marL="457200" rtl="0" algn="l">
              <a:lnSpc>
                <a:spcPct val="115000"/>
              </a:lnSpc>
              <a:spcBef>
                <a:spcPts val="1500"/>
              </a:spcBef>
              <a:spcAft>
                <a:spcPts val="0"/>
              </a:spcAft>
              <a:buSzPts val="2800"/>
              <a:buAutoNum type="arabicPeriod" startAt="2"/>
            </a:pPr>
            <a:r>
              <a:rPr lang="en" sz="2800"/>
              <a:t>Go to My Workspace</a:t>
            </a:r>
            <a:endParaRPr sz="2800"/>
          </a:p>
          <a:p>
            <a:pPr indent="-406400" lvl="0" marL="457200" rtl="0" algn="l">
              <a:lnSpc>
                <a:spcPct val="115000"/>
              </a:lnSpc>
              <a:spcBef>
                <a:spcPts val="0"/>
              </a:spcBef>
              <a:spcAft>
                <a:spcPts val="0"/>
              </a:spcAft>
              <a:buSzPts val="2800"/>
              <a:buAutoNum type="arabicPeriod" startAt="2"/>
            </a:pPr>
            <a:r>
              <a:rPr lang="en" sz="2800"/>
              <a:t>Create New Dataset by clicking the +Create button </a:t>
            </a:r>
            <a:endParaRPr sz="2800"/>
          </a:p>
          <a:p>
            <a:pPr indent="0" lvl="0" marL="0" rtl="0" algn="l">
              <a:lnSpc>
                <a:spcPct val="115000"/>
              </a:lnSpc>
              <a:spcBef>
                <a:spcPts val="1500"/>
              </a:spcBef>
              <a:spcAft>
                <a:spcPts val="800"/>
              </a:spcAft>
              <a:buNone/>
            </a:pPr>
            <a:r>
              <a:t/>
            </a:r>
            <a:endParaRPr sz="2800"/>
          </a:p>
        </p:txBody>
      </p:sp>
      <p:pic>
        <p:nvPicPr>
          <p:cNvPr id="218" name="Google Shape;218;p37"/>
          <p:cNvPicPr preferRelativeResize="0"/>
          <p:nvPr/>
        </p:nvPicPr>
        <p:blipFill rotWithShape="1">
          <a:blip r:embed="rId4">
            <a:alphaModFix/>
          </a:blip>
          <a:srcRect b="0" l="0" r="0" t="16729"/>
          <a:stretch/>
        </p:blipFill>
        <p:spPr>
          <a:xfrm>
            <a:off x="6278825" y="2313275"/>
            <a:ext cx="2755746" cy="28302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Geo-Spatial Visualization with PowerBi</a:t>
            </a:r>
            <a:endParaRPr/>
          </a:p>
        </p:txBody>
      </p:sp>
      <p:sp>
        <p:nvSpPr>
          <p:cNvPr id="224" name="Google Shape;224;p38"/>
          <p:cNvSpPr txBox="1"/>
          <p:nvPr/>
        </p:nvSpPr>
        <p:spPr>
          <a:xfrm>
            <a:off x="90450" y="811520"/>
            <a:ext cx="8963100" cy="3325800"/>
          </a:xfrm>
          <a:prstGeom prst="rect">
            <a:avLst/>
          </a:prstGeom>
          <a:noFill/>
          <a:ln>
            <a:noFill/>
          </a:ln>
        </p:spPr>
        <p:txBody>
          <a:bodyPr anchorCtr="0" anchor="ctr" bIns="91425" lIns="91425" spcFirstLastPara="1" rIns="91425" wrap="square" tIns="91425">
            <a:noAutofit/>
          </a:bodyPr>
          <a:lstStyle/>
          <a:p>
            <a:pPr indent="-406400" lvl="0" marL="457200" rtl="0" algn="l">
              <a:lnSpc>
                <a:spcPct val="115000"/>
              </a:lnSpc>
              <a:spcBef>
                <a:spcPts val="1500"/>
              </a:spcBef>
              <a:spcAft>
                <a:spcPts val="0"/>
              </a:spcAft>
              <a:buSzPts val="2800"/>
              <a:buAutoNum type="arabicPeriod" startAt="4"/>
            </a:pPr>
            <a:r>
              <a:rPr lang="en" sz="2800"/>
              <a:t>Create New Report based off data set we just uploaded. Click +Create button again. When creating report make sure to select the dataset we just uploaded.</a:t>
            </a:r>
            <a:endParaRPr sz="2800"/>
          </a:p>
          <a:p>
            <a:pPr indent="0" lvl="0" marL="0" rtl="0" algn="l">
              <a:lnSpc>
                <a:spcPct val="115000"/>
              </a:lnSpc>
              <a:spcBef>
                <a:spcPts val="1500"/>
              </a:spcBef>
              <a:spcAft>
                <a:spcPts val="800"/>
              </a:spcAft>
              <a:buNone/>
            </a:pPr>
            <a:r>
              <a:t/>
            </a:r>
            <a:endParaRPr sz="2800"/>
          </a:p>
        </p:txBody>
      </p:sp>
      <p:pic>
        <p:nvPicPr>
          <p:cNvPr id="225" name="Google Shape;225;p38"/>
          <p:cNvPicPr preferRelativeResize="0"/>
          <p:nvPr/>
        </p:nvPicPr>
        <p:blipFill>
          <a:blip r:embed="rId3">
            <a:alphaModFix/>
          </a:blip>
          <a:stretch>
            <a:fillRect/>
          </a:stretch>
        </p:blipFill>
        <p:spPr>
          <a:xfrm>
            <a:off x="4382645" y="3113760"/>
            <a:ext cx="1836043" cy="1853365"/>
          </a:xfrm>
          <a:prstGeom prst="rect">
            <a:avLst/>
          </a:prstGeom>
          <a:noFill/>
          <a:ln>
            <a:noFill/>
          </a:ln>
        </p:spPr>
      </p:pic>
      <p:pic>
        <p:nvPicPr>
          <p:cNvPr id="226" name="Google Shape;226;p38"/>
          <p:cNvPicPr preferRelativeResize="0"/>
          <p:nvPr/>
        </p:nvPicPr>
        <p:blipFill>
          <a:blip r:embed="rId4">
            <a:alphaModFix/>
          </a:blip>
          <a:stretch>
            <a:fillRect/>
          </a:stretch>
        </p:blipFill>
        <p:spPr>
          <a:xfrm>
            <a:off x="2925313" y="3113760"/>
            <a:ext cx="1457325" cy="16383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Geo-Spatial Visualization with PowerBi</a:t>
            </a:r>
            <a:endParaRPr/>
          </a:p>
        </p:txBody>
      </p:sp>
      <p:sp>
        <p:nvSpPr>
          <p:cNvPr id="232" name="Google Shape;232;p39"/>
          <p:cNvSpPr txBox="1"/>
          <p:nvPr/>
        </p:nvSpPr>
        <p:spPr>
          <a:xfrm>
            <a:off x="90450" y="852158"/>
            <a:ext cx="8963100" cy="3104400"/>
          </a:xfrm>
          <a:prstGeom prst="rect">
            <a:avLst/>
          </a:prstGeom>
          <a:noFill/>
          <a:ln>
            <a:noFill/>
          </a:ln>
        </p:spPr>
        <p:txBody>
          <a:bodyPr anchorCtr="0" anchor="ctr" bIns="91425" lIns="91425" spcFirstLastPara="1" rIns="91425" wrap="square" tIns="91425">
            <a:noAutofit/>
          </a:bodyPr>
          <a:lstStyle/>
          <a:p>
            <a:pPr indent="-406400" lvl="0" marL="457200" rtl="0" algn="l">
              <a:lnSpc>
                <a:spcPct val="115000"/>
              </a:lnSpc>
              <a:spcBef>
                <a:spcPts val="1500"/>
              </a:spcBef>
              <a:spcAft>
                <a:spcPts val="0"/>
              </a:spcAft>
              <a:buSzPts val="2800"/>
              <a:buAutoNum type="arabicPeriod" startAt="5"/>
            </a:pPr>
            <a:r>
              <a:rPr lang="en" sz="2800"/>
              <a:t>Creating a Map for Geo-Spatial Visualization. Select the Map Icon. Under location drag the region field. </a:t>
            </a:r>
            <a:endParaRPr sz="2800"/>
          </a:p>
          <a:p>
            <a:pPr indent="-406400" lvl="0" marL="457200" rtl="0" algn="l">
              <a:lnSpc>
                <a:spcPct val="115000"/>
              </a:lnSpc>
              <a:spcBef>
                <a:spcPts val="0"/>
              </a:spcBef>
              <a:spcAft>
                <a:spcPts val="0"/>
              </a:spcAft>
              <a:buClr>
                <a:schemeClr val="dk1"/>
              </a:buClr>
              <a:buSzPts val="2800"/>
              <a:buAutoNum type="arabicPeriod" startAt="5"/>
            </a:pPr>
            <a:r>
              <a:rPr lang="en" sz="2800">
                <a:solidFill>
                  <a:schemeClr val="dk1"/>
                </a:solidFill>
              </a:rPr>
              <a:t>Then under Legend add startYear. </a:t>
            </a:r>
            <a:endParaRPr sz="2800">
              <a:solidFill>
                <a:schemeClr val="dk1"/>
              </a:solidFill>
            </a:endParaRPr>
          </a:p>
          <a:p>
            <a:pPr indent="0" lvl="0" marL="457200" rtl="0" algn="l">
              <a:lnSpc>
                <a:spcPct val="115000"/>
              </a:lnSpc>
              <a:spcBef>
                <a:spcPts val="1500"/>
              </a:spcBef>
              <a:spcAft>
                <a:spcPts val="0"/>
              </a:spcAft>
              <a:buNone/>
            </a:pPr>
            <a:r>
              <a:t/>
            </a:r>
            <a:endParaRPr sz="2800"/>
          </a:p>
          <a:p>
            <a:pPr indent="0" lvl="0" marL="0" rtl="0" algn="l">
              <a:lnSpc>
                <a:spcPct val="115000"/>
              </a:lnSpc>
              <a:spcBef>
                <a:spcPts val="1500"/>
              </a:spcBef>
              <a:spcAft>
                <a:spcPts val="800"/>
              </a:spcAft>
              <a:buNone/>
            </a:pPr>
            <a:r>
              <a:t/>
            </a:r>
            <a:endParaRPr sz="2800"/>
          </a:p>
        </p:txBody>
      </p:sp>
      <p:pic>
        <p:nvPicPr>
          <p:cNvPr id="233" name="Google Shape;233;p39"/>
          <p:cNvPicPr preferRelativeResize="0"/>
          <p:nvPr/>
        </p:nvPicPr>
        <p:blipFill rotWithShape="1">
          <a:blip r:embed="rId3">
            <a:alphaModFix/>
          </a:blip>
          <a:srcRect b="5519" l="0" r="0" t="23077"/>
          <a:stretch/>
        </p:blipFill>
        <p:spPr>
          <a:xfrm>
            <a:off x="1354575" y="2571750"/>
            <a:ext cx="5943600" cy="23872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Geo-Spatial Visualization with PowerBi</a:t>
            </a:r>
            <a:endParaRPr/>
          </a:p>
          <a:p>
            <a:pPr indent="0" lvl="0" marL="0" rtl="0" algn="l">
              <a:spcBef>
                <a:spcPts val="0"/>
              </a:spcBef>
              <a:spcAft>
                <a:spcPts val="0"/>
              </a:spcAft>
              <a:buNone/>
            </a:pPr>
            <a:r>
              <a:t/>
            </a:r>
            <a:endParaRPr/>
          </a:p>
        </p:txBody>
      </p:sp>
      <p:sp>
        <p:nvSpPr>
          <p:cNvPr id="239" name="Google Shape;239;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06400" lvl="0" marL="457200" rtl="0" algn="l">
              <a:spcBef>
                <a:spcPts val="1500"/>
              </a:spcBef>
              <a:spcAft>
                <a:spcPts val="0"/>
              </a:spcAft>
              <a:buClr>
                <a:schemeClr val="dk1"/>
              </a:buClr>
              <a:buSzPts val="2800"/>
              <a:buAutoNum type="arabicPeriod" startAt="8"/>
            </a:pPr>
            <a:r>
              <a:rPr lang="en" sz="2800">
                <a:solidFill>
                  <a:schemeClr val="dk1"/>
                </a:solidFill>
              </a:rPr>
              <a:t>Also add mediaType under size. </a:t>
            </a:r>
            <a:endParaRPr sz="2800">
              <a:solidFill>
                <a:schemeClr val="dk1"/>
              </a:solidFill>
            </a:endParaRPr>
          </a:p>
          <a:p>
            <a:pPr indent="0" lvl="0" marL="0" rtl="0" algn="l">
              <a:spcBef>
                <a:spcPts val="800"/>
              </a:spcBef>
              <a:spcAft>
                <a:spcPts val="1600"/>
              </a:spcAft>
              <a:buNone/>
            </a:pPr>
            <a:r>
              <a:t/>
            </a:r>
            <a:endParaRPr sz="2800"/>
          </a:p>
        </p:txBody>
      </p:sp>
      <p:pic>
        <p:nvPicPr>
          <p:cNvPr id="240" name="Google Shape;240;p40"/>
          <p:cNvPicPr preferRelativeResize="0"/>
          <p:nvPr/>
        </p:nvPicPr>
        <p:blipFill rotWithShape="1">
          <a:blip r:embed="rId3">
            <a:alphaModFix/>
          </a:blip>
          <a:srcRect b="5513" l="0" r="0" t="18016"/>
          <a:stretch/>
        </p:blipFill>
        <p:spPr>
          <a:xfrm>
            <a:off x="1600200" y="2174200"/>
            <a:ext cx="5943600" cy="25565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Geo-Spatial Visualization with PowerBi</a:t>
            </a:r>
            <a:endParaRPr/>
          </a:p>
          <a:p>
            <a:pPr indent="0" lvl="0" marL="0" rtl="0" algn="l">
              <a:spcBef>
                <a:spcPts val="0"/>
              </a:spcBef>
              <a:spcAft>
                <a:spcPts val="0"/>
              </a:spcAft>
              <a:buNone/>
            </a:pPr>
            <a:r>
              <a:t/>
            </a:r>
            <a:endParaRPr/>
          </a:p>
        </p:txBody>
      </p:sp>
      <p:sp>
        <p:nvSpPr>
          <p:cNvPr id="246" name="Google Shape;246;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06400" lvl="0" marL="457200" rtl="0" algn="l">
              <a:spcBef>
                <a:spcPts val="1500"/>
              </a:spcBef>
              <a:spcAft>
                <a:spcPts val="0"/>
              </a:spcAft>
              <a:buClr>
                <a:schemeClr val="dk1"/>
              </a:buClr>
              <a:buSzPts val="2800"/>
              <a:buAutoNum type="arabicPeriod" startAt="9"/>
            </a:pPr>
            <a:r>
              <a:rPr lang="en" sz="2800">
                <a:solidFill>
                  <a:schemeClr val="dk1"/>
                </a:solidFill>
              </a:rPr>
              <a:t>We then can filter results based off the different media types</a:t>
            </a:r>
            <a:r>
              <a:rPr lang="en" sz="2800">
                <a:solidFill>
                  <a:schemeClr val="dk1"/>
                </a:solidFill>
              </a:rPr>
              <a:t> r</a:t>
            </a:r>
            <a:r>
              <a:rPr lang="en" sz="2800">
                <a:solidFill>
                  <a:schemeClr val="dk1"/>
                </a:solidFill>
              </a:rPr>
              <a:t>eleased after 1970</a:t>
            </a:r>
            <a:endParaRPr sz="2800">
              <a:solidFill>
                <a:schemeClr val="dk1"/>
              </a:solidFill>
            </a:endParaRPr>
          </a:p>
          <a:p>
            <a:pPr indent="0" lvl="0" marL="0" rtl="0" algn="l">
              <a:spcBef>
                <a:spcPts val="800"/>
              </a:spcBef>
              <a:spcAft>
                <a:spcPts val="1600"/>
              </a:spcAft>
              <a:buNone/>
            </a:pPr>
            <a:r>
              <a:t/>
            </a:r>
            <a:endParaRPr sz="2800"/>
          </a:p>
        </p:txBody>
      </p:sp>
      <p:pic>
        <p:nvPicPr>
          <p:cNvPr id="247" name="Google Shape;247;p41"/>
          <p:cNvPicPr preferRelativeResize="0"/>
          <p:nvPr/>
        </p:nvPicPr>
        <p:blipFill rotWithShape="1">
          <a:blip r:embed="rId3">
            <a:alphaModFix/>
          </a:blip>
          <a:srcRect b="-1390" l="0" r="0" t="17144"/>
          <a:stretch/>
        </p:blipFill>
        <p:spPr>
          <a:xfrm>
            <a:off x="-1110650" y="2387050"/>
            <a:ext cx="5943600" cy="2695575"/>
          </a:xfrm>
          <a:prstGeom prst="rect">
            <a:avLst/>
          </a:prstGeom>
          <a:noFill/>
          <a:ln>
            <a:noFill/>
          </a:ln>
        </p:spPr>
      </p:pic>
      <p:pic>
        <p:nvPicPr>
          <p:cNvPr id="248" name="Google Shape;248;p41"/>
          <p:cNvPicPr preferRelativeResize="0"/>
          <p:nvPr/>
        </p:nvPicPr>
        <p:blipFill rotWithShape="1">
          <a:blip r:embed="rId4">
            <a:alphaModFix/>
          </a:blip>
          <a:srcRect b="0" l="17471" r="0" t="48339"/>
          <a:stretch/>
        </p:blipFill>
        <p:spPr>
          <a:xfrm>
            <a:off x="4238625" y="3419475"/>
            <a:ext cx="4905375" cy="1724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Learn Data Analysis with Hive and IMDB</a:t>
            </a:r>
            <a:endParaRPr/>
          </a:p>
        </p:txBody>
      </p:sp>
      <p:sp>
        <p:nvSpPr>
          <p:cNvPr id="69" name="Google Shape;69;p15"/>
          <p:cNvSpPr txBox="1"/>
          <p:nvPr>
            <p:ph idx="1" type="body"/>
          </p:nvPr>
        </p:nvSpPr>
        <p:spPr>
          <a:xfrm>
            <a:off x="76200" y="1152475"/>
            <a:ext cx="8978400" cy="34164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Clr>
                <a:srgbClr val="000000"/>
              </a:buClr>
              <a:buSzPts val="2800"/>
              <a:buChar char="●"/>
            </a:pPr>
            <a:r>
              <a:rPr lang="en" sz="2800">
                <a:solidFill>
                  <a:srgbClr val="000000"/>
                </a:solidFill>
              </a:rPr>
              <a:t>Download online files with command-line utility wget.</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Unzip files with gzip.</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Rename files with mv.</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Create Directories in HDFS. </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Put files into HDFS Directory. </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List data in HDFS Directory.</a:t>
            </a:r>
            <a:endParaRPr sz="2800">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Query for Data Analysis</a:t>
            </a:r>
            <a:endParaRPr/>
          </a:p>
        </p:txBody>
      </p:sp>
      <p:sp>
        <p:nvSpPr>
          <p:cNvPr id="254" name="Google Shape;254;p42"/>
          <p:cNvSpPr txBox="1"/>
          <p:nvPr>
            <p:ph idx="1" type="body"/>
          </p:nvPr>
        </p:nvSpPr>
        <p:spPr>
          <a:xfrm>
            <a:off x="311700" y="848126"/>
            <a:ext cx="8832300" cy="34164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Char char="●"/>
            </a:pPr>
            <a:r>
              <a:rPr lang="en" sz="2800"/>
              <a:t>Changing region, startYear, genres, and titleType in WHERE clause will change data.</a:t>
            </a:r>
            <a:endParaRPr sz="2800"/>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255" name="Google Shape;255;p42"/>
          <p:cNvSpPr txBox="1"/>
          <p:nvPr/>
        </p:nvSpPr>
        <p:spPr>
          <a:xfrm>
            <a:off x="85640" y="1902841"/>
            <a:ext cx="9552000" cy="300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SELECT titleId, title, region, startYear, genres, titleType</a:t>
            </a:r>
            <a:endParaRPr sz="2800">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FROM data_title_limit_join_innerjoin </a:t>
            </a:r>
            <a:endParaRPr sz="2800">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WHERE region = 'US' </a:t>
            </a:r>
            <a:endParaRPr sz="2800">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AND startYear &gt; 1970 </a:t>
            </a:r>
            <a:endParaRPr sz="2800">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AND genres LIKE LIKE concat('%', </a:t>
            </a:r>
            <a:r>
              <a:rPr lang="en" sz="2800">
                <a:solidFill>
                  <a:schemeClr val="dk1"/>
                </a:solidFill>
                <a:latin typeface="Courier New"/>
                <a:ea typeface="Courier New"/>
                <a:cs typeface="Courier New"/>
                <a:sym typeface="Courier New"/>
              </a:rPr>
              <a:t>'Comedy'</a:t>
            </a:r>
            <a:r>
              <a:rPr lang="en" sz="2800">
                <a:solidFill>
                  <a:schemeClr val="dk1"/>
                </a:solidFill>
                <a:latin typeface="Courier New"/>
                <a:ea typeface="Courier New"/>
                <a:cs typeface="Courier New"/>
                <a:sym typeface="Courier New"/>
              </a:rPr>
              <a:t>, '%')</a:t>
            </a:r>
            <a:endParaRPr sz="2800">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sz="2800">
                <a:solidFill>
                  <a:schemeClr val="dk1"/>
                </a:solidFill>
                <a:latin typeface="Courier New"/>
                <a:ea typeface="Courier New"/>
                <a:cs typeface="Courier New"/>
                <a:sym typeface="Courier New"/>
              </a:rPr>
              <a:t>AND titleType = 'movie';</a:t>
            </a:r>
            <a:endParaRPr sz="2800">
              <a:solidFill>
                <a:schemeClr val="dk1"/>
              </a:solidFill>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Ways to A</a:t>
            </a:r>
            <a:r>
              <a:rPr lang="en"/>
              <a:t>nalyze</a:t>
            </a:r>
            <a:r>
              <a:rPr lang="en"/>
              <a:t> Data</a:t>
            </a:r>
            <a:endParaRPr/>
          </a:p>
        </p:txBody>
      </p:sp>
      <p:sp>
        <p:nvSpPr>
          <p:cNvPr id="261" name="Google Shape;261;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1500"/>
              </a:spcBef>
              <a:spcAft>
                <a:spcPts val="0"/>
              </a:spcAft>
              <a:buNone/>
            </a:pPr>
            <a:r>
              <a:rPr lang="en" sz="2800">
                <a:solidFill>
                  <a:schemeClr val="dk1"/>
                </a:solidFill>
              </a:rPr>
              <a:t>Count US movies that were released each year</a:t>
            </a:r>
            <a:endParaRPr sz="2800">
              <a:solidFill>
                <a:schemeClr val="dk1"/>
              </a:solidFill>
            </a:endParaRPr>
          </a:p>
          <a:p>
            <a:pPr indent="457200" lvl="0" marL="457200" rtl="0" algn="l">
              <a:lnSpc>
                <a:spcPct val="100000"/>
              </a:lnSpc>
              <a:spcBef>
                <a:spcPts val="1500"/>
              </a:spcBef>
              <a:spcAft>
                <a:spcPts val="0"/>
              </a:spcAft>
              <a:buClr>
                <a:schemeClr val="dk1"/>
              </a:buClr>
              <a:buSzPts val="1100"/>
              <a:buFont typeface="Arial"/>
              <a:buNone/>
            </a:pPr>
            <a:r>
              <a:rPr lang="en" sz="2800">
                <a:solidFill>
                  <a:schemeClr val="dk1"/>
                </a:solidFill>
                <a:latin typeface="Courier New"/>
                <a:ea typeface="Courier New"/>
                <a:cs typeface="Courier New"/>
                <a:sym typeface="Courier New"/>
              </a:rPr>
              <a:t>SELECT startYear, COUNT(titleId)</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	FROM data_title_limit_join_innerjoin </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	WHERE region = 'US' </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	AND titleType = 'movie'</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	GROUP BY startYear;</a:t>
            </a:r>
            <a:endParaRPr sz="2800">
              <a:solidFill>
                <a:schemeClr val="dk1"/>
              </a:solidFill>
            </a:endParaRPr>
          </a:p>
          <a:p>
            <a:pPr indent="0" lvl="0" marL="0" rtl="0" algn="l">
              <a:spcBef>
                <a:spcPts val="800"/>
              </a:spcBef>
              <a:spcAft>
                <a:spcPts val="0"/>
              </a:spcAft>
              <a:buNone/>
            </a:pPr>
            <a:r>
              <a:t/>
            </a:r>
            <a:endParaRPr/>
          </a:p>
          <a:p>
            <a:pPr indent="0" lvl="0" marL="0" rtl="0" algn="l">
              <a:spcBef>
                <a:spcPts val="1600"/>
              </a:spcBef>
              <a:spcAft>
                <a:spcPts val="0"/>
              </a:spcAft>
              <a:buNone/>
            </a:pPr>
            <a:r>
              <a:t/>
            </a:r>
            <a:endParaRPr/>
          </a:p>
          <a:p>
            <a:pPr indent="0" lvl="0" marL="0" rtl="0" algn="l">
              <a:lnSpc>
                <a:spcPct val="100000"/>
              </a:lnSpc>
              <a:spcBef>
                <a:spcPts val="1600"/>
              </a:spcBef>
              <a:spcAft>
                <a:spcPts val="0"/>
              </a:spcAft>
              <a:buClr>
                <a:schemeClr val="dk1"/>
              </a:buClr>
              <a:buSzPts val="1100"/>
              <a:buFont typeface="Arial"/>
              <a:buNone/>
            </a:pPr>
            <a:r>
              <a:rPr lang="en" sz="2800">
                <a:solidFill>
                  <a:schemeClr val="dk1"/>
                </a:solidFill>
                <a:highlight>
                  <a:srgbClr val="F3F3F3"/>
                </a:highlight>
                <a:latin typeface="Courier New"/>
                <a:ea typeface="Courier New"/>
                <a:cs typeface="Courier New"/>
                <a:sym typeface="Courier New"/>
              </a:rPr>
              <a:t>SEL</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Ways to Analyze Data</a:t>
            </a:r>
            <a:endParaRPr/>
          </a:p>
        </p:txBody>
      </p:sp>
      <p:sp>
        <p:nvSpPr>
          <p:cNvPr id="267" name="Google Shape;267;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 sz="2800">
                <a:solidFill>
                  <a:schemeClr val="dk1"/>
                </a:solidFill>
              </a:rPr>
              <a:t>Count US movies by titletype</a:t>
            </a:r>
            <a:endParaRPr sz="2800">
              <a:solidFill>
                <a:schemeClr val="dk1"/>
              </a:solidFill>
            </a:endParaRPr>
          </a:p>
          <a:p>
            <a:pPr indent="0" lvl="0" marL="914400" rtl="0" algn="l">
              <a:spcBef>
                <a:spcPts val="1500"/>
              </a:spcBef>
              <a:spcAft>
                <a:spcPts val="0"/>
              </a:spcAft>
              <a:buNone/>
            </a:pPr>
            <a:r>
              <a:rPr lang="en" sz="2800">
                <a:solidFill>
                  <a:schemeClr val="dk1"/>
                </a:solidFill>
                <a:latin typeface="Courier New"/>
                <a:ea typeface="Courier New"/>
                <a:cs typeface="Courier New"/>
                <a:sym typeface="Courier New"/>
              </a:rPr>
              <a:t>SELECT titleType, COUNT(titleId)</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FROM data_title_limit_join_innerjoin</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WHERE region = 'US' </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GROUP BY titleType;</a:t>
            </a:r>
            <a:endParaRPr sz="2800">
              <a:solidFill>
                <a:schemeClr val="dk1"/>
              </a:solidFill>
            </a:endParaRPr>
          </a:p>
          <a:p>
            <a:pPr indent="0" lvl="0" marL="0" rtl="0" algn="l">
              <a:lnSpc>
                <a:spcPct val="100000"/>
              </a:lnSpc>
              <a:spcBef>
                <a:spcPts val="80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Ways to Analyze Data</a:t>
            </a:r>
            <a:endParaRPr/>
          </a:p>
        </p:txBody>
      </p:sp>
      <p:sp>
        <p:nvSpPr>
          <p:cNvPr id="273" name="Google Shape;273;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1500"/>
              </a:spcBef>
              <a:spcAft>
                <a:spcPts val="0"/>
              </a:spcAft>
              <a:buNone/>
            </a:pPr>
            <a:r>
              <a:rPr lang="en" sz="2800">
                <a:solidFill>
                  <a:schemeClr val="dk1"/>
                </a:solidFill>
              </a:rPr>
              <a:t>Count US movies by titletype and year</a:t>
            </a:r>
            <a:endParaRPr sz="2800">
              <a:solidFill>
                <a:schemeClr val="dk1"/>
              </a:solidFill>
            </a:endParaRPr>
          </a:p>
          <a:p>
            <a:pPr indent="0" lvl="0" marL="914400" rtl="0" algn="l">
              <a:lnSpc>
                <a:spcPct val="100000"/>
              </a:lnSpc>
              <a:spcBef>
                <a:spcPts val="1500"/>
              </a:spcBef>
              <a:spcAft>
                <a:spcPts val="0"/>
              </a:spcAft>
              <a:buNone/>
            </a:pPr>
            <a:r>
              <a:rPr lang="en" sz="2800">
                <a:solidFill>
                  <a:schemeClr val="dk1"/>
                </a:solidFill>
                <a:latin typeface="Courier New"/>
                <a:ea typeface="Courier New"/>
                <a:cs typeface="Courier New"/>
                <a:sym typeface="Courier New"/>
              </a:rPr>
              <a:t>SELECT titleType, startYear, COUNT(titleId)</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FROM data_title_limit_join_innerjoin </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WHERE region = 'US'</a:t>
            </a:r>
            <a:br>
              <a:rPr lang="en" sz="2800">
                <a:solidFill>
                  <a:schemeClr val="dk1"/>
                </a:solidFill>
                <a:latin typeface="Courier New"/>
                <a:ea typeface="Courier New"/>
                <a:cs typeface="Courier New"/>
                <a:sym typeface="Courier New"/>
              </a:rPr>
            </a:br>
            <a:r>
              <a:rPr lang="en" sz="2800">
                <a:solidFill>
                  <a:schemeClr val="dk1"/>
                </a:solidFill>
                <a:latin typeface="Courier New"/>
                <a:ea typeface="Courier New"/>
                <a:cs typeface="Courier New"/>
                <a:sym typeface="Courier New"/>
              </a:rPr>
              <a:t>GROUP BY titleType, startYear;</a:t>
            </a:r>
            <a:endParaRPr sz="2800">
              <a:solidFill>
                <a:schemeClr val="dk1"/>
              </a:solidFill>
            </a:endParaRPr>
          </a:p>
          <a:p>
            <a:pPr indent="0" lvl="0" marL="0" rtl="0" algn="l">
              <a:lnSpc>
                <a:spcPct val="100000"/>
              </a:lnSpc>
              <a:spcBef>
                <a:spcPts val="800"/>
              </a:spcBef>
              <a:spcAft>
                <a:spcPts val="0"/>
              </a:spcAft>
              <a:buNone/>
            </a:pPr>
            <a:r>
              <a:t/>
            </a:r>
            <a:endParaRPr sz="28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46"/>
          <p:cNvSpPr txBox="1"/>
          <p:nvPr>
            <p:ph type="title"/>
          </p:nvPr>
        </p:nvSpPr>
        <p:spPr>
          <a:xfrm>
            <a:off x="311700" y="97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Ways to Analyze Data</a:t>
            </a:r>
            <a:endParaRPr/>
          </a:p>
        </p:txBody>
      </p:sp>
      <p:sp>
        <p:nvSpPr>
          <p:cNvPr id="279" name="Google Shape;279;p46"/>
          <p:cNvSpPr txBox="1"/>
          <p:nvPr>
            <p:ph idx="1" type="body"/>
          </p:nvPr>
        </p:nvSpPr>
        <p:spPr>
          <a:xfrm>
            <a:off x="311700" y="397123"/>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1500"/>
              </a:spcBef>
              <a:spcAft>
                <a:spcPts val="0"/>
              </a:spcAft>
              <a:buNone/>
            </a:pPr>
            <a:r>
              <a:rPr lang="en" sz="2800">
                <a:solidFill>
                  <a:schemeClr val="dk1"/>
                </a:solidFill>
              </a:rPr>
              <a:t>Count US movies by titletype and year where genres has horror and organized by the startYear</a:t>
            </a:r>
            <a:endParaRPr sz="2800">
              <a:solidFill>
                <a:schemeClr val="dk1"/>
              </a:solidFill>
            </a:endParaRPr>
          </a:p>
          <a:p>
            <a:pPr indent="0" lvl="0" marL="0" rtl="0" algn="l">
              <a:lnSpc>
                <a:spcPct val="100000"/>
              </a:lnSpc>
              <a:spcBef>
                <a:spcPts val="1500"/>
              </a:spcBef>
              <a:spcAft>
                <a:spcPts val="0"/>
              </a:spcAft>
              <a:buNone/>
            </a:pPr>
            <a:r>
              <a:rPr lang="en" sz="2800">
                <a:solidFill>
                  <a:schemeClr val="dk1"/>
                </a:solidFill>
                <a:latin typeface="Courier New"/>
                <a:ea typeface="Courier New"/>
                <a:cs typeface="Courier New"/>
                <a:sym typeface="Courier New"/>
              </a:rPr>
              <a:t>SELECT titleType, startYear, COUNT(titleId)</a:t>
            </a:r>
            <a:endParaRPr sz="2800">
              <a:solidFill>
                <a:schemeClr val="dk1"/>
              </a:solidFill>
              <a:latin typeface="Courier New"/>
              <a:ea typeface="Courier New"/>
              <a:cs typeface="Courier New"/>
              <a:sym typeface="Courier New"/>
            </a:endParaRPr>
          </a:p>
          <a:p>
            <a:pPr indent="0" lvl="0" marL="0" rtl="0" algn="l">
              <a:spcBef>
                <a:spcPts val="800"/>
              </a:spcBef>
              <a:spcAft>
                <a:spcPts val="0"/>
              </a:spcAft>
              <a:buNone/>
            </a:pPr>
            <a:r>
              <a:rPr lang="en" sz="2800">
                <a:solidFill>
                  <a:schemeClr val="dk1"/>
                </a:solidFill>
                <a:latin typeface="Courier New"/>
                <a:ea typeface="Courier New"/>
                <a:cs typeface="Courier New"/>
                <a:sym typeface="Courier New"/>
              </a:rPr>
              <a:t>FROM data_title_limit_join_innerjoin </a:t>
            </a:r>
            <a:endParaRPr sz="2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2800">
                <a:solidFill>
                  <a:schemeClr val="dk1"/>
                </a:solidFill>
                <a:latin typeface="Courier New"/>
                <a:ea typeface="Courier New"/>
                <a:cs typeface="Courier New"/>
                <a:sym typeface="Courier New"/>
              </a:rPr>
              <a:t>WHERE region = 'US' and genres </a:t>
            </a:r>
            <a:endParaRPr sz="2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2800">
                <a:solidFill>
                  <a:schemeClr val="dk1"/>
                </a:solidFill>
                <a:latin typeface="Courier New"/>
                <a:ea typeface="Courier New"/>
                <a:cs typeface="Courier New"/>
                <a:sym typeface="Courier New"/>
              </a:rPr>
              <a:t>LIKE concat('%', ‘Horror’, '%') </a:t>
            </a:r>
            <a:endParaRPr sz="2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2800">
                <a:solidFill>
                  <a:schemeClr val="dk1"/>
                </a:solidFill>
                <a:latin typeface="Courier New"/>
                <a:ea typeface="Courier New"/>
                <a:cs typeface="Courier New"/>
                <a:sym typeface="Courier New"/>
              </a:rPr>
              <a:t>GROUP BY titleType, startYear</a:t>
            </a:r>
            <a:endParaRPr sz="28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2800">
                <a:solidFill>
                  <a:schemeClr val="dk1"/>
                </a:solidFill>
                <a:latin typeface="Courier New"/>
                <a:ea typeface="Courier New"/>
                <a:cs typeface="Courier New"/>
                <a:sym typeface="Courier New"/>
              </a:rPr>
              <a:t>ORDER BY startYear;</a:t>
            </a:r>
            <a:endParaRPr sz="28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6" name="Google Shape;286;p47"/>
          <p:cNvPicPr preferRelativeResize="0"/>
          <p:nvPr/>
        </p:nvPicPr>
        <p:blipFill>
          <a:blip r:embed="rId3">
            <a:alphaModFix/>
          </a:blip>
          <a:stretch>
            <a:fillRect/>
          </a:stretch>
        </p:blipFill>
        <p:spPr>
          <a:xfrm>
            <a:off x="2595550" y="200013"/>
            <a:ext cx="3952875" cy="49434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pic>
        <p:nvPicPr>
          <p:cNvPr id="291" name="Google Shape;291;p48"/>
          <p:cNvPicPr preferRelativeResize="0"/>
          <p:nvPr/>
        </p:nvPicPr>
        <p:blipFill>
          <a:blip r:embed="rId3">
            <a:alphaModFix/>
          </a:blip>
          <a:stretch>
            <a:fillRect/>
          </a:stretch>
        </p:blipFill>
        <p:spPr>
          <a:xfrm>
            <a:off x="330200" y="510850"/>
            <a:ext cx="8391375" cy="4498850"/>
          </a:xfrm>
          <a:prstGeom prst="rect">
            <a:avLst/>
          </a:prstGeom>
          <a:noFill/>
          <a:ln>
            <a:noFill/>
          </a:ln>
        </p:spPr>
      </p:pic>
      <p:sp>
        <p:nvSpPr>
          <p:cNvPr id="292" name="Google Shape;292;p48"/>
          <p:cNvSpPr txBox="1"/>
          <p:nvPr>
            <p:ph type="title"/>
          </p:nvPr>
        </p:nvSpPr>
        <p:spPr>
          <a:xfrm>
            <a:off x="261225" y="165874"/>
            <a:ext cx="8142900" cy="65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Encountered: Creating tables with location</a:t>
            </a:r>
            <a:endParaRPr/>
          </a:p>
        </p:txBody>
      </p:sp>
      <p:sp>
        <p:nvSpPr>
          <p:cNvPr id="298" name="Google Shape;298;p49"/>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400"/>
              <a:t>CREATE EXTERNAL TABLE IF NOT EXISTS data_name_basics</a:t>
            </a:r>
            <a:endParaRPr sz="2400"/>
          </a:p>
          <a:p>
            <a:pPr indent="0" lvl="0" marL="0" rtl="0" algn="l">
              <a:lnSpc>
                <a:spcPct val="100000"/>
              </a:lnSpc>
              <a:spcBef>
                <a:spcPts val="1600"/>
              </a:spcBef>
              <a:spcAft>
                <a:spcPts val="0"/>
              </a:spcAft>
              <a:buClr>
                <a:schemeClr val="dk1"/>
              </a:buClr>
              <a:buSzPts val="1100"/>
              <a:buFont typeface="Arial"/>
              <a:buNone/>
            </a:pPr>
            <a:r>
              <a:rPr lang="en" sz="2400"/>
              <a:t>(nConst STRING, primaryName STRING, birthYear STRING, deathYear STRING, primaryProfession STRING, knownForTitles STRING)</a:t>
            </a:r>
            <a:endParaRPr sz="2400"/>
          </a:p>
          <a:p>
            <a:pPr indent="0" lvl="0" marL="0" rtl="0" algn="l">
              <a:lnSpc>
                <a:spcPct val="100000"/>
              </a:lnSpc>
              <a:spcBef>
                <a:spcPts val="1600"/>
              </a:spcBef>
              <a:spcAft>
                <a:spcPts val="0"/>
              </a:spcAft>
              <a:buClr>
                <a:schemeClr val="dk1"/>
              </a:buClr>
              <a:buSzPts val="1100"/>
              <a:buFont typeface="Arial"/>
              <a:buNone/>
            </a:pPr>
            <a:r>
              <a:rPr lang="en" sz="2400"/>
              <a:t>ROW FORMAT DELIMITED FIELDS TERMINATED BY '\t'</a:t>
            </a:r>
            <a:endParaRPr sz="2400"/>
          </a:p>
          <a:p>
            <a:pPr indent="0" lvl="0" marL="0" rtl="0" algn="l">
              <a:lnSpc>
                <a:spcPct val="100000"/>
              </a:lnSpc>
              <a:spcBef>
                <a:spcPts val="1600"/>
              </a:spcBef>
              <a:spcAft>
                <a:spcPts val="0"/>
              </a:spcAft>
              <a:buNone/>
            </a:pPr>
            <a:r>
              <a:rPr lang="en" sz="2400"/>
              <a:t>STORED AS TEXTFILE </a:t>
            </a:r>
            <a:endParaRPr sz="2400"/>
          </a:p>
          <a:p>
            <a:pPr indent="0" lvl="0" marL="0" rtl="0" algn="l">
              <a:lnSpc>
                <a:spcPct val="100000"/>
              </a:lnSpc>
              <a:spcBef>
                <a:spcPts val="1600"/>
              </a:spcBef>
              <a:spcAft>
                <a:spcPts val="0"/>
              </a:spcAft>
              <a:buClr>
                <a:schemeClr val="dk1"/>
              </a:buClr>
              <a:buSzPts val="1100"/>
              <a:buFont typeface="Arial"/>
              <a:buNone/>
            </a:pPr>
            <a:r>
              <a:rPr b="1" lang="en" sz="2400">
                <a:solidFill>
                  <a:srgbClr val="FF0000"/>
                </a:solidFill>
              </a:rPr>
              <a:t>LOCATION /user/clope151/new_data/name_basics.xlsx'</a:t>
            </a:r>
            <a:endParaRPr b="1" sz="2400">
              <a:solidFill>
                <a:srgbClr val="FF0000"/>
              </a:solidFill>
            </a:endParaRPr>
          </a:p>
          <a:p>
            <a:pPr indent="0" lvl="0" marL="0" rtl="0" algn="l">
              <a:lnSpc>
                <a:spcPct val="100000"/>
              </a:lnSpc>
              <a:spcBef>
                <a:spcPts val="1600"/>
              </a:spcBef>
              <a:spcAft>
                <a:spcPts val="0"/>
              </a:spcAft>
              <a:buClr>
                <a:schemeClr val="dk1"/>
              </a:buClr>
              <a:buSzPts val="1100"/>
              <a:buFont typeface="Arial"/>
              <a:buNone/>
            </a:pPr>
            <a:r>
              <a:rPr lang="en" sz="2400"/>
              <a:t>TBLPROPERTIES ('skip.header.line.count'='1');</a:t>
            </a:r>
            <a:endParaRPr sz="2400"/>
          </a:p>
          <a:p>
            <a:pPr indent="0" lvl="0" marL="0" rtl="0" algn="l">
              <a:lnSpc>
                <a:spcPct val="100000"/>
              </a:lnSpc>
              <a:spcBef>
                <a:spcPts val="1600"/>
              </a:spcBef>
              <a:spcAft>
                <a:spcPts val="1600"/>
              </a:spcAft>
              <a:buNone/>
            </a:pPr>
            <a:r>
              <a:t/>
            </a:r>
            <a:endParaRPr sz="24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5" name="Google Shape;305;p50"/>
          <p:cNvPicPr preferRelativeResize="0"/>
          <p:nvPr/>
        </p:nvPicPr>
        <p:blipFill>
          <a:blip r:embed="rId3">
            <a:alphaModFix/>
          </a:blip>
          <a:stretch>
            <a:fillRect/>
          </a:stretch>
        </p:blipFill>
        <p:spPr>
          <a:xfrm>
            <a:off x="311700" y="-6"/>
            <a:ext cx="9143998" cy="4921861"/>
          </a:xfrm>
          <a:prstGeom prst="rect">
            <a:avLst/>
          </a:prstGeom>
          <a:noFill/>
          <a:ln>
            <a:noFill/>
          </a:ln>
        </p:spPr>
      </p:pic>
      <p:pic>
        <p:nvPicPr>
          <p:cNvPr id="306" name="Google Shape;306;p50"/>
          <p:cNvPicPr preferRelativeResize="0"/>
          <p:nvPr/>
        </p:nvPicPr>
        <p:blipFill>
          <a:blip r:embed="rId4">
            <a:alphaModFix/>
          </a:blip>
          <a:stretch>
            <a:fillRect/>
          </a:stretch>
        </p:blipFill>
        <p:spPr>
          <a:xfrm>
            <a:off x="-91305" y="3400416"/>
            <a:ext cx="9143999" cy="1677798"/>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r>
              <a:rPr lang="en"/>
              <a:t>: Creating tables with location</a:t>
            </a:r>
            <a:endParaRPr/>
          </a:p>
        </p:txBody>
      </p:sp>
      <p:sp>
        <p:nvSpPr>
          <p:cNvPr id="312" name="Google Shape;312;p51"/>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CREATE EXTERNAL TABLE IF NOT EXISTS data_name_basics</a:t>
            </a:r>
            <a:endParaRPr sz="2400"/>
          </a:p>
          <a:p>
            <a:pPr indent="0" lvl="0" marL="0" rtl="0" algn="l">
              <a:lnSpc>
                <a:spcPct val="100000"/>
              </a:lnSpc>
              <a:spcBef>
                <a:spcPts val="1600"/>
              </a:spcBef>
              <a:spcAft>
                <a:spcPts val="0"/>
              </a:spcAft>
              <a:buNone/>
            </a:pPr>
            <a:r>
              <a:rPr lang="en" sz="2400"/>
              <a:t>(nConst STRING, primaryName STRING, birthYear STRING, deathYear STRING, primaryProfession STRING, knownForTitles STRING)</a:t>
            </a:r>
            <a:endParaRPr sz="2400"/>
          </a:p>
          <a:p>
            <a:pPr indent="0" lvl="0" marL="0" rtl="0" algn="l">
              <a:lnSpc>
                <a:spcPct val="100000"/>
              </a:lnSpc>
              <a:spcBef>
                <a:spcPts val="1600"/>
              </a:spcBef>
              <a:spcAft>
                <a:spcPts val="0"/>
              </a:spcAft>
              <a:buNone/>
            </a:pPr>
            <a:r>
              <a:rPr lang="en" sz="2400"/>
              <a:t>ROW FORMAT DELIMITED FIELDS TERMINATED BY '\t'</a:t>
            </a:r>
            <a:endParaRPr sz="2400"/>
          </a:p>
          <a:p>
            <a:pPr indent="0" lvl="0" marL="0" rtl="0" algn="l">
              <a:lnSpc>
                <a:spcPct val="100000"/>
              </a:lnSpc>
              <a:spcBef>
                <a:spcPts val="1600"/>
              </a:spcBef>
              <a:spcAft>
                <a:spcPts val="0"/>
              </a:spcAft>
              <a:buNone/>
            </a:pPr>
            <a:r>
              <a:rPr lang="en" sz="2400"/>
              <a:t>STORED AS TEXTFILE </a:t>
            </a:r>
            <a:endParaRPr sz="2400"/>
          </a:p>
          <a:p>
            <a:pPr indent="0" lvl="0" marL="0" rtl="0" algn="l">
              <a:lnSpc>
                <a:spcPct val="100000"/>
              </a:lnSpc>
              <a:spcBef>
                <a:spcPts val="1600"/>
              </a:spcBef>
              <a:spcAft>
                <a:spcPts val="0"/>
              </a:spcAft>
              <a:buNone/>
            </a:pPr>
            <a:r>
              <a:rPr b="1" lang="en" sz="2400"/>
              <a:t>LOCATION /user/clope151/new_data/'</a:t>
            </a:r>
            <a:endParaRPr b="1" sz="2400"/>
          </a:p>
          <a:p>
            <a:pPr indent="0" lvl="0" marL="0" rtl="0" algn="l">
              <a:lnSpc>
                <a:spcPct val="100000"/>
              </a:lnSpc>
              <a:spcBef>
                <a:spcPts val="1600"/>
              </a:spcBef>
              <a:spcAft>
                <a:spcPts val="0"/>
              </a:spcAft>
              <a:buNone/>
            </a:pPr>
            <a:r>
              <a:rPr lang="en" sz="2400"/>
              <a:t>TBLPROPERTIES ('skip.header.line.count'='1');</a:t>
            </a:r>
            <a:endParaRPr sz="2400"/>
          </a:p>
          <a:p>
            <a:pPr indent="0" lvl="0" marL="0" rtl="0" algn="l">
              <a:lnSpc>
                <a:spcPct val="100000"/>
              </a:lnSpc>
              <a:spcBef>
                <a:spcPts val="1600"/>
              </a:spcBef>
              <a:spcAft>
                <a:spcPts val="160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Learn Data Analysis with Hive and IMDB</a:t>
            </a:r>
            <a:endParaRPr/>
          </a:p>
        </p:txBody>
      </p:sp>
      <p:sp>
        <p:nvSpPr>
          <p:cNvPr id="75" name="Google Shape;75;p16"/>
          <p:cNvSpPr txBox="1"/>
          <p:nvPr>
            <p:ph idx="1" type="body"/>
          </p:nvPr>
        </p:nvSpPr>
        <p:spPr>
          <a:xfrm>
            <a:off x="76200" y="1152475"/>
            <a:ext cx="8978400" cy="34164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Clr>
                <a:srgbClr val="000000"/>
              </a:buClr>
              <a:buSzPts val="2800"/>
              <a:buChar char="●"/>
            </a:pPr>
            <a:r>
              <a:rPr lang="en" sz="2800">
                <a:solidFill>
                  <a:srgbClr val="000000"/>
                </a:solidFill>
              </a:rPr>
              <a:t>Create tables in HDFS.</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Load data into HDFS tables.</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Join HDFS Tables</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Place files in HDFS directory into local server.</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Download data from local server to local machine</a:t>
            </a:r>
            <a:endParaRPr sz="2800">
              <a:solidFill>
                <a:srgbClr val="000000"/>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Encountered: JOINING TABLES</a:t>
            </a:r>
            <a:endParaRPr/>
          </a:p>
        </p:txBody>
      </p:sp>
      <p:sp>
        <p:nvSpPr>
          <p:cNvPr id="318" name="Google Shape;318;p52"/>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CREATE TABLE data_title_limit_join_leftOuter</a:t>
            </a:r>
            <a:endParaRPr sz="2400"/>
          </a:p>
          <a:p>
            <a:pPr indent="0" lvl="0" marL="0" rtl="0" algn="l">
              <a:lnSpc>
                <a:spcPct val="100000"/>
              </a:lnSpc>
              <a:spcBef>
                <a:spcPts val="1600"/>
              </a:spcBef>
              <a:spcAft>
                <a:spcPts val="0"/>
              </a:spcAft>
              <a:buNone/>
            </a:pPr>
            <a:r>
              <a:rPr lang="en" sz="2400"/>
              <a:t>AS SELECT takas.titleId, takas.title, takas.region,</a:t>
            </a:r>
            <a:endParaRPr sz="2400"/>
          </a:p>
          <a:p>
            <a:pPr indent="0" lvl="0" marL="0" rtl="0" algn="l">
              <a:lnSpc>
                <a:spcPct val="100000"/>
              </a:lnSpc>
              <a:spcBef>
                <a:spcPts val="1600"/>
              </a:spcBef>
              <a:spcAft>
                <a:spcPts val="0"/>
              </a:spcAft>
              <a:buNone/>
            </a:pPr>
            <a:r>
              <a:rPr lang="en" sz="2400"/>
              <a:t>tbasics.titleType, tbasics.startYear, tbasics.genres</a:t>
            </a:r>
            <a:endParaRPr sz="2400"/>
          </a:p>
          <a:p>
            <a:pPr indent="0" lvl="0" marL="0" rtl="0" algn="l">
              <a:lnSpc>
                <a:spcPct val="100000"/>
              </a:lnSpc>
              <a:spcBef>
                <a:spcPts val="1600"/>
              </a:spcBef>
              <a:spcAft>
                <a:spcPts val="0"/>
              </a:spcAft>
              <a:buNone/>
            </a:pPr>
            <a:r>
              <a:rPr lang="en" sz="2400"/>
              <a:t>FROM data_title_akas_limit takas </a:t>
            </a:r>
            <a:r>
              <a:rPr b="1" lang="en" sz="2400">
                <a:solidFill>
                  <a:srgbClr val="FF0000"/>
                </a:solidFill>
              </a:rPr>
              <a:t>LEFT OUTER JOIN </a:t>
            </a:r>
            <a:r>
              <a:rPr lang="en" sz="2400"/>
              <a:t>data_title_basics_limit tbasics </a:t>
            </a:r>
            <a:endParaRPr sz="2400"/>
          </a:p>
          <a:p>
            <a:pPr indent="0" lvl="0" marL="0" rtl="0" algn="l">
              <a:lnSpc>
                <a:spcPct val="100000"/>
              </a:lnSpc>
              <a:spcBef>
                <a:spcPts val="1600"/>
              </a:spcBef>
              <a:spcAft>
                <a:spcPts val="0"/>
              </a:spcAft>
              <a:buNone/>
            </a:pPr>
            <a:r>
              <a:rPr lang="en" sz="2400"/>
              <a:t>ON (takas.titleId = tbasics.tconst);</a:t>
            </a:r>
            <a:endParaRPr sz="2400"/>
          </a:p>
          <a:p>
            <a:pPr indent="0" lvl="0" marL="0" rtl="0" algn="l">
              <a:lnSpc>
                <a:spcPct val="100000"/>
              </a:lnSpc>
              <a:spcBef>
                <a:spcPts val="1600"/>
              </a:spcBef>
              <a:spcAft>
                <a:spcPts val="0"/>
              </a:spcAft>
              <a:buNone/>
            </a:pPr>
            <a:r>
              <a:t/>
            </a:r>
            <a:endParaRPr sz="2400"/>
          </a:p>
          <a:p>
            <a:pPr indent="0" lvl="0" marL="0" rtl="0" algn="l">
              <a:lnSpc>
                <a:spcPct val="100000"/>
              </a:lnSpc>
              <a:spcBef>
                <a:spcPts val="1600"/>
              </a:spcBef>
              <a:spcAft>
                <a:spcPts val="0"/>
              </a:spcAft>
              <a:buNone/>
            </a:pPr>
            <a:r>
              <a:t/>
            </a:r>
            <a:endParaRPr sz="2400"/>
          </a:p>
          <a:p>
            <a:pPr indent="0" lvl="0" marL="0" rtl="0" algn="l">
              <a:lnSpc>
                <a:spcPct val="100000"/>
              </a:lnSpc>
              <a:spcBef>
                <a:spcPts val="1600"/>
              </a:spcBef>
              <a:spcAft>
                <a:spcPts val="1600"/>
              </a:spcAft>
              <a:buNone/>
            </a:pPr>
            <a:r>
              <a:t/>
            </a:r>
            <a:endParaRPr sz="24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25" name="Google Shape;325;p53"/>
          <p:cNvPicPr preferRelativeResize="0"/>
          <p:nvPr/>
        </p:nvPicPr>
        <p:blipFill>
          <a:blip r:embed="rId3">
            <a:alphaModFix/>
          </a:blip>
          <a:stretch>
            <a:fillRect/>
          </a:stretch>
        </p:blipFill>
        <p:spPr>
          <a:xfrm>
            <a:off x="0" y="0"/>
            <a:ext cx="9144000" cy="49244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2" name="Google Shape;332;p54"/>
          <p:cNvPicPr preferRelativeResize="0"/>
          <p:nvPr/>
        </p:nvPicPr>
        <p:blipFill rotWithShape="1">
          <a:blip r:embed="rId3">
            <a:alphaModFix/>
          </a:blip>
          <a:srcRect b="47775" l="0" r="57704" t="0"/>
          <a:stretch/>
        </p:blipFill>
        <p:spPr>
          <a:xfrm>
            <a:off x="311700" y="-347075"/>
            <a:ext cx="8074426" cy="53692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r>
              <a:rPr lang="en"/>
              <a:t>: JOINING TABLES</a:t>
            </a:r>
            <a:endParaRPr/>
          </a:p>
        </p:txBody>
      </p:sp>
      <p:sp>
        <p:nvSpPr>
          <p:cNvPr id="338" name="Google Shape;338;p55"/>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CREATE TABLE data_title_limit_join_leftOuter</a:t>
            </a:r>
            <a:endParaRPr sz="2400"/>
          </a:p>
          <a:p>
            <a:pPr indent="0" lvl="0" marL="0" rtl="0" algn="l">
              <a:lnSpc>
                <a:spcPct val="100000"/>
              </a:lnSpc>
              <a:spcBef>
                <a:spcPts val="1600"/>
              </a:spcBef>
              <a:spcAft>
                <a:spcPts val="0"/>
              </a:spcAft>
              <a:buNone/>
            </a:pPr>
            <a:r>
              <a:rPr lang="en" sz="2400"/>
              <a:t>AS SELECT </a:t>
            </a:r>
            <a:r>
              <a:rPr b="1" lang="en" sz="2400">
                <a:solidFill>
                  <a:srgbClr val="000000"/>
                </a:solidFill>
              </a:rPr>
              <a:t>DISTINCT</a:t>
            </a:r>
            <a:r>
              <a:rPr b="1" lang="en" sz="2400"/>
              <a:t> </a:t>
            </a:r>
            <a:r>
              <a:rPr lang="en" sz="2400"/>
              <a:t>takas.titleId, takas.title, takas.region,</a:t>
            </a:r>
            <a:endParaRPr sz="2400"/>
          </a:p>
          <a:p>
            <a:pPr indent="0" lvl="0" marL="0" rtl="0" algn="l">
              <a:lnSpc>
                <a:spcPct val="100000"/>
              </a:lnSpc>
              <a:spcBef>
                <a:spcPts val="1600"/>
              </a:spcBef>
              <a:spcAft>
                <a:spcPts val="0"/>
              </a:spcAft>
              <a:buNone/>
            </a:pPr>
            <a:r>
              <a:rPr lang="en" sz="2400"/>
              <a:t>tbasics.titleType, tbasics.startYear, tbasics.genres</a:t>
            </a:r>
            <a:endParaRPr sz="2400"/>
          </a:p>
          <a:p>
            <a:pPr indent="0" lvl="0" marL="0" rtl="0" algn="l">
              <a:lnSpc>
                <a:spcPct val="100000"/>
              </a:lnSpc>
              <a:spcBef>
                <a:spcPts val="1600"/>
              </a:spcBef>
              <a:spcAft>
                <a:spcPts val="0"/>
              </a:spcAft>
              <a:buNone/>
            </a:pPr>
            <a:r>
              <a:rPr lang="en" sz="2400"/>
              <a:t>FROM data_title_akas_limit takas </a:t>
            </a:r>
            <a:r>
              <a:rPr b="1" lang="en" sz="2400">
                <a:solidFill>
                  <a:srgbClr val="000000"/>
                </a:solidFill>
              </a:rPr>
              <a:t>INNER JOIN </a:t>
            </a:r>
            <a:r>
              <a:rPr lang="en" sz="2400"/>
              <a:t>data_title_basics_limit tbasics </a:t>
            </a:r>
            <a:endParaRPr sz="2400"/>
          </a:p>
          <a:p>
            <a:pPr indent="0" lvl="0" marL="0" rtl="0" algn="l">
              <a:lnSpc>
                <a:spcPct val="100000"/>
              </a:lnSpc>
              <a:spcBef>
                <a:spcPts val="1600"/>
              </a:spcBef>
              <a:spcAft>
                <a:spcPts val="0"/>
              </a:spcAft>
              <a:buNone/>
            </a:pPr>
            <a:r>
              <a:rPr lang="en" sz="2400"/>
              <a:t>ON (takas.titleId = tbasics.tconst);</a:t>
            </a:r>
            <a:endParaRPr sz="2400"/>
          </a:p>
          <a:p>
            <a:pPr indent="0" lvl="0" marL="0" rtl="0" algn="l">
              <a:lnSpc>
                <a:spcPct val="100000"/>
              </a:lnSpc>
              <a:spcBef>
                <a:spcPts val="1600"/>
              </a:spcBef>
              <a:spcAft>
                <a:spcPts val="0"/>
              </a:spcAft>
              <a:buNone/>
            </a:pPr>
            <a:r>
              <a:t/>
            </a:r>
            <a:endParaRPr sz="2400"/>
          </a:p>
          <a:p>
            <a:pPr indent="0" lvl="0" marL="0" rtl="0" algn="l">
              <a:lnSpc>
                <a:spcPct val="100000"/>
              </a:lnSpc>
              <a:spcBef>
                <a:spcPts val="1600"/>
              </a:spcBef>
              <a:spcAft>
                <a:spcPts val="0"/>
              </a:spcAft>
              <a:buNone/>
            </a:pPr>
            <a:r>
              <a:t/>
            </a:r>
            <a:endParaRPr sz="2400"/>
          </a:p>
          <a:p>
            <a:pPr indent="0" lvl="0" marL="0" rtl="0" algn="l">
              <a:lnSpc>
                <a:spcPct val="100000"/>
              </a:lnSpc>
              <a:spcBef>
                <a:spcPts val="1600"/>
              </a:spcBef>
              <a:spcAft>
                <a:spcPts val="1600"/>
              </a:spcAft>
              <a:buNone/>
            </a:pPr>
            <a:r>
              <a:t/>
            </a:r>
            <a:endParaRPr sz="24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Encountered: Securely Copying FIles</a:t>
            </a:r>
            <a:endParaRPr/>
          </a:p>
        </p:txBody>
      </p:sp>
      <p:sp>
        <p:nvSpPr>
          <p:cNvPr id="344" name="Google Shape;344;p56"/>
          <p:cNvSpPr txBox="1"/>
          <p:nvPr>
            <p:ph idx="1" type="body"/>
          </p:nvPr>
        </p:nvSpPr>
        <p:spPr>
          <a:xfrm>
            <a:off x="0" y="9238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400"/>
              <a:t>scp clope151@129.150.205.28:/home/clope151/000000_0_comb /c/Users/cesar/Documents/School/Classes/</a:t>
            </a:r>
            <a:endParaRPr sz="2400"/>
          </a:p>
          <a:p>
            <a:pPr indent="0" lvl="0" marL="0" rtl="0" algn="l">
              <a:lnSpc>
                <a:spcPct val="100000"/>
              </a:lnSpc>
              <a:spcBef>
                <a:spcPts val="1600"/>
              </a:spcBef>
              <a:spcAft>
                <a:spcPts val="0"/>
              </a:spcAft>
              <a:buClr>
                <a:schemeClr val="dk1"/>
              </a:buClr>
              <a:buSzPts val="1100"/>
              <a:buFont typeface="Arial"/>
              <a:buNone/>
            </a:pPr>
            <a:r>
              <a:t/>
            </a:r>
            <a:endParaRPr sz="2400"/>
          </a:p>
          <a:p>
            <a:pPr indent="0" lvl="0" marL="0" rtl="0" algn="l">
              <a:lnSpc>
                <a:spcPct val="100000"/>
              </a:lnSpc>
              <a:spcBef>
                <a:spcPts val="1600"/>
              </a:spcBef>
              <a:spcAft>
                <a:spcPts val="1600"/>
              </a:spcAft>
              <a:buNone/>
            </a:pPr>
            <a:r>
              <a:t/>
            </a:r>
            <a:endParaRPr sz="2400"/>
          </a:p>
        </p:txBody>
      </p:sp>
      <p:pic>
        <p:nvPicPr>
          <p:cNvPr id="345" name="Google Shape;345;p56"/>
          <p:cNvPicPr preferRelativeResize="0"/>
          <p:nvPr/>
        </p:nvPicPr>
        <p:blipFill rotWithShape="1">
          <a:blip r:embed="rId3">
            <a:alphaModFix/>
          </a:blip>
          <a:srcRect b="15282" l="0" r="0" t="11842"/>
          <a:stretch/>
        </p:blipFill>
        <p:spPr>
          <a:xfrm>
            <a:off x="238125" y="1811525"/>
            <a:ext cx="8667750" cy="33319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r>
              <a:rPr lang="en"/>
              <a:t>: Securely Copying Files</a:t>
            </a:r>
            <a:endParaRPr/>
          </a:p>
        </p:txBody>
      </p:sp>
      <p:sp>
        <p:nvSpPr>
          <p:cNvPr id="351" name="Google Shape;351;p57"/>
          <p:cNvSpPr txBox="1"/>
          <p:nvPr>
            <p:ph idx="1" type="body"/>
          </p:nvPr>
        </p:nvSpPr>
        <p:spPr>
          <a:xfrm>
            <a:off x="0" y="923875"/>
            <a:ext cx="914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scp clope151@129.150.205.28:/home/clope151/000000_0_comb /c/Users/cesar/Documents/School/Classes/</a:t>
            </a:r>
            <a:endParaRPr sz="2400"/>
          </a:p>
          <a:p>
            <a:pPr indent="0" lvl="0" marL="0" rtl="0" algn="l">
              <a:lnSpc>
                <a:spcPct val="100000"/>
              </a:lnSpc>
              <a:spcBef>
                <a:spcPts val="1600"/>
              </a:spcBef>
              <a:spcAft>
                <a:spcPts val="0"/>
              </a:spcAft>
              <a:buNone/>
            </a:pPr>
            <a:r>
              <a:t/>
            </a:r>
            <a:endParaRPr sz="2400"/>
          </a:p>
          <a:p>
            <a:pPr indent="0" lvl="0" marL="0" rtl="0" algn="l">
              <a:lnSpc>
                <a:spcPct val="100000"/>
              </a:lnSpc>
              <a:spcBef>
                <a:spcPts val="1600"/>
              </a:spcBef>
              <a:spcAft>
                <a:spcPts val="1600"/>
              </a:spcAft>
              <a:buNone/>
            </a:pPr>
            <a:r>
              <a:t/>
            </a:r>
            <a:endParaRPr sz="2400"/>
          </a:p>
        </p:txBody>
      </p:sp>
      <p:pic>
        <p:nvPicPr>
          <p:cNvPr id="352" name="Google Shape;352;p57"/>
          <p:cNvPicPr preferRelativeResize="0"/>
          <p:nvPr/>
        </p:nvPicPr>
        <p:blipFill rotWithShape="1">
          <a:blip r:embed="rId3">
            <a:alphaModFix/>
          </a:blip>
          <a:srcRect b="0" l="0" r="0" t="46196"/>
          <a:stretch/>
        </p:blipFill>
        <p:spPr>
          <a:xfrm>
            <a:off x="238125" y="2456050"/>
            <a:ext cx="8667750" cy="24598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Github</a:t>
            </a:r>
            <a:endParaRPr/>
          </a:p>
        </p:txBody>
      </p:sp>
      <p:sp>
        <p:nvSpPr>
          <p:cNvPr id="358" name="Google Shape;358;p58"/>
          <p:cNvSpPr txBox="1"/>
          <p:nvPr>
            <p:ph idx="1" type="body"/>
          </p:nvPr>
        </p:nvSpPr>
        <p:spPr>
          <a:xfrm>
            <a:off x="311700" y="1152475"/>
            <a:ext cx="8520600" cy="7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Project Repository can be found at: </a:t>
            </a:r>
            <a:r>
              <a:rPr lang="en" sz="2800" u="sng">
                <a:solidFill>
                  <a:schemeClr val="hlink"/>
                </a:solidFill>
                <a:hlinkClick r:id="rId3"/>
              </a:rPr>
              <a:t>https://github.com/SelipeProducts/IMDB-Intro-to-Data-Analysis-using-Hive</a:t>
            </a:r>
            <a:endParaRPr sz="2800"/>
          </a:p>
          <a:p>
            <a:pPr indent="0" lvl="0" marL="0" rtl="0" algn="l">
              <a:spcBef>
                <a:spcPts val="1600"/>
              </a:spcBef>
              <a:spcAft>
                <a:spcPts val="1600"/>
              </a:spcAft>
              <a:buNone/>
            </a:pPr>
            <a:r>
              <a:t/>
            </a:r>
            <a:endParaRPr sz="2800"/>
          </a:p>
        </p:txBody>
      </p:sp>
      <p:pic>
        <p:nvPicPr>
          <p:cNvPr id="359" name="Google Shape;359;p58"/>
          <p:cNvPicPr preferRelativeResize="0"/>
          <p:nvPr/>
        </p:nvPicPr>
        <p:blipFill>
          <a:blip r:embed="rId4">
            <a:alphaModFix/>
          </a:blip>
          <a:stretch>
            <a:fillRect/>
          </a:stretch>
        </p:blipFill>
        <p:spPr>
          <a:xfrm>
            <a:off x="3558625" y="2843950"/>
            <a:ext cx="1905000" cy="19050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65" name="Google Shape;365;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 Away</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What We Learned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366" name="Google Shape;366;p59"/>
          <p:cNvPicPr preferRelativeResize="0"/>
          <p:nvPr/>
        </p:nvPicPr>
        <p:blipFill>
          <a:blip r:embed="rId3">
            <a:alphaModFix/>
          </a:blip>
          <a:stretch>
            <a:fillRect/>
          </a:stretch>
        </p:blipFill>
        <p:spPr>
          <a:xfrm>
            <a:off x="4387408" y="233333"/>
            <a:ext cx="4252350" cy="3010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pic>
        <p:nvPicPr>
          <p:cNvPr id="371" name="Google Shape;371;p60"/>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IMDb</a:t>
            </a:r>
            <a:endParaRPr/>
          </a:p>
        </p:txBody>
      </p:sp>
      <p:sp>
        <p:nvSpPr>
          <p:cNvPr id="81" name="Google Shape;81;p17"/>
          <p:cNvSpPr txBox="1"/>
          <p:nvPr>
            <p:ph idx="1" type="body"/>
          </p:nvPr>
        </p:nvSpPr>
        <p:spPr>
          <a:xfrm>
            <a:off x="311700" y="1152475"/>
            <a:ext cx="2965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IMDB is an online database of information related to films, television programs, home videos, etc.</a:t>
            </a:r>
            <a:endParaRPr sz="2800"/>
          </a:p>
          <a:p>
            <a:pPr indent="0" lvl="0" marL="0" rtl="0" algn="l">
              <a:spcBef>
                <a:spcPts val="1600"/>
              </a:spcBef>
              <a:spcAft>
                <a:spcPts val="1600"/>
              </a:spcAft>
              <a:buNone/>
            </a:pPr>
            <a:r>
              <a:t/>
            </a:r>
            <a:endParaRPr sz="2800"/>
          </a:p>
        </p:txBody>
      </p:sp>
      <p:pic>
        <p:nvPicPr>
          <p:cNvPr id="82" name="Google Shape;82;p17"/>
          <p:cNvPicPr preferRelativeResize="0"/>
          <p:nvPr/>
        </p:nvPicPr>
        <p:blipFill>
          <a:blip r:embed="rId3">
            <a:alphaModFix/>
          </a:blip>
          <a:stretch>
            <a:fillRect/>
          </a:stretch>
        </p:blipFill>
        <p:spPr>
          <a:xfrm>
            <a:off x="3461461" y="58800"/>
            <a:ext cx="5682528" cy="5143499"/>
          </a:xfrm>
          <a:prstGeom prst="rect">
            <a:avLst/>
          </a:prstGeom>
          <a:noFill/>
          <a:ln>
            <a:noFill/>
          </a:ln>
        </p:spPr>
      </p:pic>
      <p:sp>
        <p:nvSpPr>
          <p:cNvPr id="83" name="Google Shape;83;p17"/>
          <p:cNvSpPr txBox="1"/>
          <p:nvPr/>
        </p:nvSpPr>
        <p:spPr>
          <a:xfrm>
            <a:off x="5070675" y="1999050"/>
            <a:ext cx="30813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solidFill>
                  <a:srgbClr val="FFFFFF"/>
                </a:solidFill>
              </a:rPr>
              <a:t>“The world's most popular and authoritative source for movie, TV and celebrity content.” -imdb</a:t>
            </a:r>
            <a:endParaRPr sz="1000">
              <a:solidFill>
                <a:srgbClr val="FFFFFF"/>
              </a:solidFill>
            </a:endParaRPr>
          </a:p>
          <a:p>
            <a:pPr indent="0" lvl="0" marL="0" rtl="0" algn="l">
              <a:spcBef>
                <a:spcPts val="16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Works 1</a:t>
            </a:r>
            <a:endParaRPr/>
          </a:p>
        </p:txBody>
      </p:sp>
      <p:sp>
        <p:nvSpPr>
          <p:cNvPr id="89" name="Google Shape;89;p18"/>
          <p:cNvSpPr txBox="1"/>
          <p:nvPr>
            <p:ph idx="1" type="body"/>
          </p:nvPr>
        </p:nvSpPr>
        <p:spPr>
          <a:xfrm>
            <a:off x="311700" y="1152475"/>
            <a:ext cx="8520600" cy="3416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u="sng"/>
              <a:t>IMDb Exploratory Data Analysis</a:t>
            </a:r>
            <a:r>
              <a:rPr b="1" lang="en"/>
              <a:t> by Ilya Ezepov (January 5, 2015)</a:t>
            </a:r>
            <a:br>
              <a:rPr lang="en"/>
            </a:br>
            <a:r>
              <a:rPr lang="en"/>
              <a:t>Focus: Movies and Genres</a:t>
            </a:r>
            <a:endParaRPr/>
          </a:p>
          <a:p>
            <a:pPr indent="0" lvl="0" marL="0" rtl="0" algn="l">
              <a:spcBef>
                <a:spcPts val="1600"/>
              </a:spcBef>
              <a:spcAft>
                <a:spcPts val="0"/>
              </a:spcAft>
              <a:buNone/>
            </a:pPr>
            <a:r>
              <a:rPr lang="en"/>
              <a:t>Goal: Find a correlation between major historical events and the production of movies during these eras.</a:t>
            </a:r>
            <a:endParaRPr/>
          </a:p>
          <a:p>
            <a:pPr indent="0" lvl="0" marL="0" rtl="0" algn="l">
              <a:spcBef>
                <a:spcPts val="1600"/>
              </a:spcBef>
              <a:spcAft>
                <a:spcPts val="0"/>
              </a:spcAft>
              <a:buNone/>
            </a:pPr>
            <a:r>
              <a:rPr lang="en"/>
              <a:t>Subgoal: Creating a predictive model on favorable movie genres with a correlative relation between ratings and genres.</a:t>
            </a:r>
            <a:endParaRPr/>
          </a:p>
          <a:p>
            <a:pPr indent="0" lvl="0" marL="0" rtl="0" algn="l">
              <a:spcBef>
                <a:spcPts val="1600"/>
              </a:spcBef>
              <a:spcAft>
                <a:spcPts val="0"/>
              </a:spcAft>
              <a:buNone/>
            </a:pPr>
            <a:r>
              <a:rPr lang="en"/>
              <a:t>Language: Statistical Language R</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19"/>
          <p:cNvPicPr preferRelativeResize="0"/>
          <p:nvPr/>
        </p:nvPicPr>
        <p:blipFill>
          <a:blip r:embed="rId3">
            <a:alphaModFix/>
          </a:blip>
          <a:stretch>
            <a:fillRect/>
          </a:stretch>
        </p:blipFill>
        <p:spPr>
          <a:xfrm>
            <a:off x="1565775" y="707775"/>
            <a:ext cx="6012455" cy="4294625"/>
          </a:xfrm>
          <a:prstGeom prst="rect">
            <a:avLst/>
          </a:prstGeom>
          <a:noFill/>
          <a:ln>
            <a:noFill/>
          </a:ln>
        </p:spPr>
      </p:pic>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b="1" lang="en" sz="1800" u="sng">
                <a:solidFill>
                  <a:schemeClr val="dk2"/>
                </a:solidFill>
              </a:rPr>
              <a:t>IMDb Exploratory Data Analysis</a:t>
            </a:r>
            <a:r>
              <a:rPr b="1" lang="en" sz="1800">
                <a:solidFill>
                  <a:schemeClr val="dk2"/>
                </a:solidFill>
              </a:rPr>
              <a:t> by Ilya Ezepov (January 5, 2015)</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Works 2</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t>Movie Lens &amp; IMDb Data Analysis</a:t>
            </a:r>
            <a:r>
              <a:rPr lang="en"/>
              <a:t> by T.J. Gray (April 28, 2018)</a:t>
            </a:r>
            <a:endParaRPr/>
          </a:p>
          <a:p>
            <a:pPr indent="0" lvl="0" marL="0" rtl="0" algn="l">
              <a:spcBef>
                <a:spcPts val="1600"/>
              </a:spcBef>
              <a:spcAft>
                <a:spcPts val="0"/>
              </a:spcAft>
              <a:buNone/>
            </a:pPr>
            <a:r>
              <a:rPr lang="en"/>
              <a:t>Focus: Movie Lens Database and IMDb Database</a:t>
            </a:r>
            <a:endParaRPr/>
          </a:p>
          <a:p>
            <a:pPr indent="0" lvl="0" marL="0" rtl="0" algn="l">
              <a:spcBef>
                <a:spcPts val="1600"/>
              </a:spcBef>
              <a:spcAft>
                <a:spcPts val="0"/>
              </a:spcAft>
              <a:buNone/>
            </a:pPr>
            <a:r>
              <a:rPr lang="en"/>
              <a:t>Goal: Does a high number of votes lead to a lower rating? (In both IMDB and Movie Lens)</a:t>
            </a:r>
            <a:endParaRPr/>
          </a:p>
          <a:p>
            <a:pPr indent="0" lvl="0" marL="0" rtl="0" algn="l">
              <a:spcBef>
                <a:spcPts val="1600"/>
              </a:spcBef>
              <a:spcAft>
                <a:spcPts val="0"/>
              </a:spcAft>
              <a:buNone/>
            </a:pPr>
            <a:r>
              <a:rPr lang="en"/>
              <a:t>Subgoal: Which genre has higher ratings in Movie Lens and IMDb and why?</a:t>
            </a:r>
            <a:endParaRPr/>
          </a:p>
          <a:p>
            <a:pPr indent="0" lvl="0" marL="0" rtl="0" algn="l">
              <a:spcBef>
                <a:spcPts val="1600"/>
              </a:spcBef>
              <a:spcAft>
                <a:spcPts val="1600"/>
              </a:spcAft>
              <a:buNone/>
            </a:pPr>
            <a:r>
              <a:rPr lang="en"/>
              <a:t>Language: Statistical Language 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pic>
        <p:nvPicPr>
          <p:cNvPr id="106" name="Google Shape;106;p21"/>
          <p:cNvPicPr preferRelativeResize="0"/>
          <p:nvPr/>
        </p:nvPicPr>
        <p:blipFill>
          <a:blip r:embed="rId3">
            <a:alphaModFix/>
          </a:blip>
          <a:stretch>
            <a:fillRect/>
          </a:stretch>
        </p:blipFill>
        <p:spPr>
          <a:xfrm>
            <a:off x="5972525" y="797400"/>
            <a:ext cx="3030948" cy="2164942"/>
          </a:xfrm>
          <a:prstGeom prst="rect">
            <a:avLst/>
          </a:prstGeom>
          <a:noFill/>
          <a:ln>
            <a:noFill/>
          </a:ln>
        </p:spPr>
      </p:pic>
      <p:pic>
        <p:nvPicPr>
          <p:cNvPr id="107" name="Google Shape;107;p21"/>
          <p:cNvPicPr preferRelativeResize="0"/>
          <p:nvPr/>
        </p:nvPicPr>
        <p:blipFill>
          <a:blip r:embed="rId4">
            <a:alphaModFix/>
          </a:blip>
          <a:stretch>
            <a:fillRect/>
          </a:stretch>
        </p:blipFill>
        <p:spPr>
          <a:xfrm>
            <a:off x="5972525" y="2962343"/>
            <a:ext cx="3030948" cy="2164956"/>
          </a:xfrm>
          <a:prstGeom prst="rect">
            <a:avLst/>
          </a:prstGeom>
          <a:noFill/>
          <a:ln>
            <a:noFill/>
          </a:ln>
        </p:spPr>
      </p:pic>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b="1" lang="en" sz="1800" u="sng">
                <a:solidFill>
                  <a:schemeClr val="dk2"/>
                </a:solidFill>
              </a:rPr>
              <a:t>Movie Lens &amp; IMDb Data Analysis</a:t>
            </a:r>
            <a:r>
              <a:rPr lang="en" sz="1800">
                <a:solidFill>
                  <a:schemeClr val="dk2"/>
                </a:solidFill>
              </a:rPr>
              <a:t> by T.J. Gray (April 28, 2018)</a:t>
            </a:r>
            <a:endParaRPr/>
          </a:p>
        </p:txBody>
      </p:sp>
      <p:pic>
        <p:nvPicPr>
          <p:cNvPr id="109" name="Google Shape;109;p21"/>
          <p:cNvPicPr preferRelativeResize="0"/>
          <p:nvPr/>
        </p:nvPicPr>
        <p:blipFill>
          <a:blip r:embed="rId5">
            <a:alphaModFix/>
          </a:blip>
          <a:stretch>
            <a:fillRect/>
          </a:stretch>
        </p:blipFill>
        <p:spPr>
          <a:xfrm>
            <a:off x="152400" y="1170125"/>
            <a:ext cx="5349365"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